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08" r:id="rId3"/>
  </p:sldMasterIdLst>
  <p:sldIdLst>
    <p:sldId id="269" r:id="rId4"/>
    <p:sldId id="256" r:id="rId5"/>
    <p:sldId id="257" r:id="rId6"/>
    <p:sldId id="258" r:id="rId7"/>
    <p:sldId id="259" r:id="rId8"/>
    <p:sldId id="260" r:id="rId9"/>
    <p:sldId id="261" r:id="rId10"/>
    <p:sldId id="263" r:id="rId11"/>
    <p:sldId id="264" r:id="rId12"/>
    <p:sldId id="265" r:id="rId13"/>
    <p:sldId id="266" r:id="rId14"/>
    <p:sldId id="267" r:id="rId15"/>
    <p:sldId id="271" r:id="rId16"/>
    <p:sldId id="272" r:id="rId17"/>
    <p:sldId id="274" r:id="rId18"/>
    <p:sldId id="273" r:id="rId19"/>
    <p:sldId id="268"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6" autoAdjust="0"/>
    <p:restoredTop sz="94660"/>
  </p:normalViewPr>
  <p:slideViewPr>
    <p:cSldViewPr>
      <p:cViewPr varScale="1">
        <p:scale>
          <a:sx n="56" d="100"/>
          <a:sy n="56" d="100"/>
        </p:scale>
        <p:origin x="1608"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9BEDE-0DBB-488F-93D9-A2592EEA034D}"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en-IN"/>
        </a:p>
      </dgm:t>
    </dgm:pt>
    <dgm:pt modelId="{4B364F32-EF3A-4911-91AA-7020D82E7C9D}">
      <dgm:prSet/>
      <dgm:spPr/>
      <dgm:t>
        <a:bodyPr/>
        <a:lstStyle/>
        <a:p>
          <a:pPr rtl="0"/>
          <a:r>
            <a:rPr lang="en-US" dirty="0"/>
            <a:t>To manage the economic crisis of 1991, Indian Govt. approached the IBRD (World Bank)&amp; IMF &amp; received $7billion as loan. For availing loan, these international agencies expected India to liberalize &amp; open up the economy by removing trade restrictions, restrictions on private sector &amp; reducing trade restrictions. India agreed to the conditions of World Bank &amp; IMF and announced the “New  Economic Policy (NEP)”. As a result of NEP, doors  for Multi National Companies (MNCs) are opened in India.</a:t>
          </a:r>
          <a:endParaRPr lang="en-IN" dirty="0"/>
        </a:p>
      </dgm:t>
    </dgm:pt>
    <dgm:pt modelId="{36389798-E824-4171-A8FA-08D6AF63ECED}" type="parTrans" cxnId="{1693EAB6-CCEA-4C61-AEFC-14D0402B81CA}">
      <dgm:prSet/>
      <dgm:spPr/>
      <dgm:t>
        <a:bodyPr/>
        <a:lstStyle/>
        <a:p>
          <a:endParaRPr lang="en-IN"/>
        </a:p>
      </dgm:t>
    </dgm:pt>
    <dgm:pt modelId="{7323B34F-1E1D-4701-9459-DFAF40E2FB43}" type="sibTrans" cxnId="{1693EAB6-CCEA-4C61-AEFC-14D0402B81CA}">
      <dgm:prSet/>
      <dgm:spPr/>
      <dgm:t>
        <a:bodyPr/>
        <a:lstStyle/>
        <a:p>
          <a:endParaRPr lang="en-IN"/>
        </a:p>
      </dgm:t>
    </dgm:pt>
    <dgm:pt modelId="{D6DCACCE-985A-46F4-9116-2B4EE0E38B3A}" type="pres">
      <dgm:prSet presAssocID="{8519BEDE-0DBB-488F-93D9-A2592EEA034D}" presName="linear" presStyleCnt="0">
        <dgm:presLayoutVars>
          <dgm:animLvl val="lvl"/>
          <dgm:resizeHandles val="exact"/>
        </dgm:presLayoutVars>
      </dgm:prSet>
      <dgm:spPr/>
    </dgm:pt>
    <dgm:pt modelId="{C15A2D96-B9C9-467B-9313-DD79AB1E59B3}" type="pres">
      <dgm:prSet presAssocID="{4B364F32-EF3A-4911-91AA-7020D82E7C9D}" presName="parentText" presStyleLbl="node1" presStyleIdx="0" presStyleCnt="1">
        <dgm:presLayoutVars>
          <dgm:chMax val="0"/>
          <dgm:bulletEnabled val="1"/>
        </dgm:presLayoutVars>
      </dgm:prSet>
      <dgm:spPr/>
    </dgm:pt>
  </dgm:ptLst>
  <dgm:cxnLst>
    <dgm:cxn modelId="{26E86442-1295-4E57-883D-10B910B46863}" type="presOf" srcId="{4B364F32-EF3A-4911-91AA-7020D82E7C9D}" destId="{C15A2D96-B9C9-467B-9313-DD79AB1E59B3}" srcOrd="0" destOrd="0" presId="urn:microsoft.com/office/officeart/2005/8/layout/vList2"/>
    <dgm:cxn modelId="{3EA55A9C-661B-46D1-802C-0F70611435EA}" type="presOf" srcId="{8519BEDE-0DBB-488F-93D9-A2592EEA034D}" destId="{D6DCACCE-985A-46F4-9116-2B4EE0E38B3A}" srcOrd="0" destOrd="0" presId="urn:microsoft.com/office/officeart/2005/8/layout/vList2"/>
    <dgm:cxn modelId="{1693EAB6-CCEA-4C61-AEFC-14D0402B81CA}" srcId="{8519BEDE-0DBB-488F-93D9-A2592EEA034D}" destId="{4B364F32-EF3A-4911-91AA-7020D82E7C9D}" srcOrd="0" destOrd="0" parTransId="{36389798-E824-4171-A8FA-08D6AF63ECED}" sibTransId="{7323B34F-1E1D-4701-9459-DFAF40E2FB43}"/>
    <dgm:cxn modelId="{15CD3217-D416-44D6-B175-255B2D681793}" type="presParOf" srcId="{D6DCACCE-985A-46F4-9116-2B4EE0E38B3A}" destId="{C15A2D96-B9C9-467B-9313-DD79AB1E59B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767F70-6DD6-4690-BC86-66CE8E0CABF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927A481B-9923-42C3-B6E4-E03F46C2ABE2}">
      <dgm:prSet phldrT="[Text]" custT="1"/>
      <dgm:spPr/>
      <dgm:t>
        <a:bodyPr/>
        <a:lstStyle/>
        <a:p>
          <a:pPr algn="l"/>
          <a:r>
            <a:rPr lang="en-US" sz="2000" b="1" u="sng" dirty="0"/>
            <a:t>1.Industrial sector reforms:</a:t>
          </a:r>
        </a:p>
        <a:p>
          <a:pPr algn="l"/>
          <a:r>
            <a:rPr lang="en-US" sz="2000" b="0" dirty="0"/>
            <a:t>Reduction in industrial licensing;</a:t>
          </a:r>
        </a:p>
        <a:p>
          <a:pPr algn="l"/>
          <a:r>
            <a:rPr lang="en-US" sz="2000" b="0" dirty="0"/>
            <a:t>Decrease in the role of public sector;</a:t>
          </a:r>
        </a:p>
        <a:p>
          <a:pPr algn="l"/>
          <a:r>
            <a:rPr lang="en-US" sz="2000" b="0" dirty="0"/>
            <a:t>De-reservation under small scale industries;</a:t>
          </a:r>
        </a:p>
        <a:p>
          <a:pPr algn="l"/>
          <a:r>
            <a:rPr lang="en-US" sz="2000" b="0" dirty="0"/>
            <a:t>Monopolies &amp; Restrictive  trade practices .</a:t>
          </a:r>
          <a:endParaRPr lang="en-IN" sz="2000" b="0" dirty="0"/>
        </a:p>
      </dgm:t>
    </dgm:pt>
    <dgm:pt modelId="{C473C5CE-AE1E-4CD2-9CAA-F8CFB0BA6BAE}" type="parTrans" cxnId="{347C2D44-3165-4CC6-A134-E1283A088DE8}">
      <dgm:prSet/>
      <dgm:spPr/>
      <dgm:t>
        <a:bodyPr/>
        <a:lstStyle/>
        <a:p>
          <a:endParaRPr lang="en-IN"/>
        </a:p>
      </dgm:t>
    </dgm:pt>
    <dgm:pt modelId="{CD2275E1-0765-48DE-AB32-BA729B61621B}" type="sibTrans" cxnId="{347C2D44-3165-4CC6-A134-E1283A088DE8}">
      <dgm:prSet/>
      <dgm:spPr/>
      <dgm:t>
        <a:bodyPr/>
        <a:lstStyle/>
        <a:p>
          <a:endParaRPr lang="en-IN"/>
        </a:p>
      </dgm:t>
    </dgm:pt>
    <dgm:pt modelId="{BCEF6108-CAAD-4B7C-8622-682633933B27}">
      <dgm:prSet phldrT="[Text]" custT="1"/>
      <dgm:spPr/>
      <dgm:t>
        <a:bodyPr/>
        <a:lstStyle/>
        <a:p>
          <a:pPr algn="ctr"/>
          <a:r>
            <a:rPr lang="en-US" sz="2000" b="1" u="sng" dirty="0"/>
            <a:t>3.Financial Sector Reforms:</a:t>
          </a:r>
          <a:endParaRPr lang="en-US" sz="2000" b="0" u="none" dirty="0"/>
        </a:p>
        <a:p>
          <a:pPr algn="l"/>
          <a:r>
            <a:rPr lang="en-US" sz="2000" b="0" u="none" dirty="0"/>
            <a:t>Change in the role of RBI;</a:t>
          </a:r>
        </a:p>
        <a:p>
          <a:pPr algn="l"/>
          <a:r>
            <a:rPr lang="en-US" sz="2000" b="0" u="none" dirty="0"/>
            <a:t>Origin of Private Banks;</a:t>
          </a:r>
        </a:p>
        <a:p>
          <a:pPr algn="l"/>
          <a:r>
            <a:rPr lang="en-US" sz="2000" b="0" u="none" dirty="0"/>
            <a:t>Increase in the limit of Foreign investment.</a:t>
          </a:r>
        </a:p>
      </dgm:t>
    </dgm:pt>
    <dgm:pt modelId="{D6751EE1-1917-47D8-B363-FF4D7838DFBF}" type="parTrans" cxnId="{C3AA2B91-276D-4369-8513-D1988C680270}">
      <dgm:prSet/>
      <dgm:spPr/>
      <dgm:t>
        <a:bodyPr/>
        <a:lstStyle/>
        <a:p>
          <a:endParaRPr lang="en-IN"/>
        </a:p>
      </dgm:t>
    </dgm:pt>
    <dgm:pt modelId="{E45FE471-0C9D-4124-B501-95E60D2AB7DD}" type="sibTrans" cxnId="{C3AA2B91-276D-4369-8513-D1988C680270}">
      <dgm:prSet/>
      <dgm:spPr/>
      <dgm:t>
        <a:bodyPr/>
        <a:lstStyle/>
        <a:p>
          <a:endParaRPr lang="en-IN"/>
        </a:p>
      </dgm:t>
    </dgm:pt>
    <dgm:pt modelId="{AA65D5DD-5DFA-4692-BBE6-777F08C11EE3}">
      <dgm:prSet phldrT="[Text]" custT="1"/>
      <dgm:spPr/>
      <dgm:t>
        <a:bodyPr/>
        <a:lstStyle/>
        <a:p>
          <a:pPr algn="ctr"/>
          <a:r>
            <a:rPr lang="en-US" sz="2000" b="1" u="sng" dirty="0"/>
            <a:t>2.Trade &amp; Investment Policy Reforms:</a:t>
          </a:r>
        </a:p>
        <a:p>
          <a:pPr algn="l"/>
          <a:r>
            <a:rPr lang="en-US" sz="2000" b="0" u="none" dirty="0"/>
            <a:t>Removal of quantitative restrictions on Import &amp; Export;</a:t>
          </a:r>
        </a:p>
        <a:p>
          <a:pPr algn="l"/>
          <a:r>
            <a:rPr lang="en-US" sz="2000" b="0" u="none" dirty="0"/>
            <a:t>Removal of Export Duties;</a:t>
          </a:r>
        </a:p>
        <a:p>
          <a:pPr algn="l"/>
          <a:r>
            <a:rPr lang="en-US" sz="2000" b="0" u="none" dirty="0"/>
            <a:t>Reduction in Import Duties;</a:t>
          </a:r>
        </a:p>
        <a:p>
          <a:pPr algn="l"/>
          <a:r>
            <a:rPr lang="en-US" sz="2000" b="0" u="none" dirty="0"/>
            <a:t>Relaxation in Import Licensing System.</a:t>
          </a:r>
        </a:p>
      </dgm:t>
    </dgm:pt>
    <dgm:pt modelId="{E64D8501-55BB-4090-B103-897F65A57115}" type="parTrans" cxnId="{021AC320-279F-418C-8918-172718A6C2E0}">
      <dgm:prSet/>
      <dgm:spPr/>
      <dgm:t>
        <a:bodyPr/>
        <a:lstStyle/>
        <a:p>
          <a:endParaRPr lang="en-IN"/>
        </a:p>
      </dgm:t>
    </dgm:pt>
    <dgm:pt modelId="{8F427BAF-A697-4E84-A183-AFB3BBE747B2}" type="sibTrans" cxnId="{021AC320-279F-418C-8918-172718A6C2E0}">
      <dgm:prSet/>
      <dgm:spPr/>
      <dgm:t>
        <a:bodyPr/>
        <a:lstStyle/>
        <a:p>
          <a:endParaRPr lang="en-IN"/>
        </a:p>
      </dgm:t>
    </dgm:pt>
    <dgm:pt modelId="{59C90441-74C2-41DE-9780-71902C96D70A}">
      <dgm:prSet phldrT="[Text]" custT="1"/>
      <dgm:spPr/>
      <dgm:t>
        <a:bodyPr/>
        <a:lstStyle/>
        <a:p>
          <a:pPr algn="ctr"/>
          <a:r>
            <a:rPr lang="en-US" sz="2000" b="1" u="sng" dirty="0"/>
            <a:t>4.Foreign Exchange Reforms:</a:t>
          </a:r>
        </a:p>
        <a:p>
          <a:pPr algn="l"/>
          <a:r>
            <a:rPr lang="en-US" sz="2000" b="0" u="none" dirty="0"/>
            <a:t>Devaluation of rupee;</a:t>
          </a:r>
        </a:p>
        <a:p>
          <a:pPr algn="l"/>
          <a:r>
            <a:rPr lang="en-US" sz="2000" b="0" u="none" dirty="0"/>
            <a:t>Market determination of Exchange Rate</a:t>
          </a:r>
          <a:endParaRPr lang="en-IN" sz="2000" b="0" u="none" dirty="0"/>
        </a:p>
      </dgm:t>
    </dgm:pt>
    <dgm:pt modelId="{2849AA7A-319A-4F47-A9EC-7A24140D9C48}" type="parTrans" cxnId="{0344F170-E127-4693-8764-C243B49335F7}">
      <dgm:prSet/>
      <dgm:spPr/>
      <dgm:t>
        <a:bodyPr/>
        <a:lstStyle/>
        <a:p>
          <a:endParaRPr lang="en-IN"/>
        </a:p>
      </dgm:t>
    </dgm:pt>
    <dgm:pt modelId="{91DE56AB-A41F-4339-8A36-4A9E9A70FFA7}" type="sibTrans" cxnId="{0344F170-E127-4693-8764-C243B49335F7}">
      <dgm:prSet/>
      <dgm:spPr/>
      <dgm:t>
        <a:bodyPr/>
        <a:lstStyle/>
        <a:p>
          <a:endParaRPr lang="en-IN"/>
        </a:p>
      </dgm:t>
    </dgm:pt>
    <dgm:pt modelId="{EC79EC74-1848-4182-B4CB-6B12121EEA69}">
      <dgm:prSet phldrT="[Text]" custT="1"/>
      <dgm:spPr/>
      <dgm:t>
        <a:bodyPr/>
        <a:lstStyle/>
        <a:p>
          <a:pPr algn="ctr"/>
          <a:r>
            <a:rPr lang="en-US" sz="2000" b="1" u="sng" dirty="0"/>
            <a:t>5.Tax Reforms:</a:t>
          </a:r>
          <a:endParaRPr lang="en-US" sz="2000" b="0" u="none" dirty="0"/>
        </a:p>
        <a:p>
          <a:pPr algn="l"/>
          <a:r>
            <a:rPr lang="en-US" sz="2000" b="0" u="none" dirty="0"/>
            <a:t>Reduction in tax;</a:t>
          </a:r>
        </a:p>
        <a:p>
          <a:pPr algn="l"/>
          <a:r>
            <a:rPr lang="en-US" sz="2000" b="0" u="none" dirty="0"/>
            <a:t>Reforms in Indirect Taxes;</a:t>
          </a:r>
        </a:p>
        <a:p>
          <a:pPr algn="l"/>
          <a:r>
            <a:rPr lang="en-US" sz="2000" b="0" u="none" dirty="0"/>
            <a:t>Simplification of process.</a:t>
          </a:r>
          <a:endParaRPr lang="en-IN" sz="2000" b="1" u="sng" dirty="0"/>
        </a:p>
      </dgm:t>
    </dgm:pt>
    <dgm:pt modelId="{9291B6F9-99E9-4147-AB30-1E7C42D7592E}" type="parTrans" cxnId="{2BED32F7-78F3-4F27-AD3D-E70634072B19}">
      <dgm:prSet/>
      <dgm:spPr/>
      <dgm:t>
        <a:bodyPr/>
        <a:lstStyle/>
        <a:p>
          <a:endParaRPr lang="en-IN"/>
        </a:p>
      </dgm:t>
    </dgm:pt>
    <dgm:pt modelId="{F7BB361D-7555-4849-9937-C3D90E4BAA7C}" type="sibTrans" cxnId="{2BED32F7-78F3-4F27-AD3D-E70634072B19}">
      <dgm:prSet/>
      <dgm:spPr/>
      <dgm:t>
        <a:bodyPr/>
        <a:lstStyle/>
        <a:p>
          <a:endParaRPr lang="en-IN"/>
        </a:p>
      </dgm:t>
    </dgm:pt>
    <dgm:pt modelId="{30DA0162-584D-4EA0-8905-204D3A5D8021}" type="pres">
      <dgm:prSet presAssocID="{65767F70-6DD6-4690-BC86-66CE8E0CABF0}" presName="diagram" presStyleCnt="0">
        <dgm:presLayoutVars>
          <dgm:dir/>
          <dgm:resizeHandles val="exact"/>
        </dgm:presLayoutVars>
      </dgm:prSet>
      <dgm:spPr/>
    </dgm:pt>
    <dgm:pt modelId="{903F5207-B942-4AC2-983D-18F62E2E3B5B}" type="pres">
      <dgm:prSet presAssocID="{927A481B-9923-42C3-B6E4-E03F46C2ABE2}" presName="node" presStyleLbl="node1" presStyleIdx="0" presStyleCnt="5" custScaleX="755828" custScaleY="2000000" custLinFactX="-117722" custLinFactNeighborX="-200000" custLinFactNeighborY="-1131">
        <dgm:presLayoutVars>
          <dgm:bulletEnabled val="1"/>
        </dgm:presLayoutVars>
      </dgm:prSet>
      <dgm:spPr/>
    </dgm:pt>
    <dgm:pt modelId="{65EE2941-1938-44EB-ABB6-06C9B6CD0330}" type="pres">
      <dgm:prSet presAssocID="{CD2275E1-0765-48DE-AB32-BA729B61621B}" presName="sibTrans" presStyleCnt="0"/>
      <dgm:spPr/>
    </dgm:pt>
    <dgm:pt modelId="{33D34360-0236-4D92-921D-D9EA05E4713A}" type="pres">
      <dgm:prSet presAssocID="{BCEF6108-CAAD-4B7C-8622-682633933B27}" presName="node" presStyleLbl="node1" presStyleIdx="1" presStyleCnt="5" custScaleX="698253" custScaleY="2000000" custLinFactX="400000" custLinFactNeighborX="414340" custLinFactNeighborY="53027">
        <dgm:presLayoutVars>
          <dgm:bulletEnabled val="1"/>
        </dgm:presLayoutVars>
      </dgm:prSet>
      <dgm:spPr/>
    </dgm:pt>
    <dgm:pt modelId="{CFBF0350-A4AC-4694-9787-A56AD09A3225}" type="pres">
      <dgm:prSet presAssocID="{E45FE471-0C9D-4124-B501-95E60D2AB7DD}" presName="sibTrans" presStyleCnt="0"/>
      <dgm:spPr/>
    </dgm:pt>
    <dgm:pt modelId="{84304ACC-2AB1-4ADC-ABA8-7956DC326527}" type="pres">
      <dgm:prSet presAssocID="{AA65D5DD-5DFA-4692-BBE6-777F08C11EE3}" presName="node" presStyleLbl="node1" presStyleIdx="2" presStyleCnt="5" custScaleX="832205" custScaleY="2000000" custLinFactX="-347952" custLinFactNeighborX="-400000" custLinFactNeighborY="15569">
        <dgm:presLayoutVars>
          <dgm:bulletEnabled val="1"/>
        </dgm:presLayoutVars>
      </dgm:prSet>
      <dgm:spPr/>
    </dgm:pt>
    <dgm:pt modelId="{D8EFCC79-2DA4-4E6F-B69A-1D6B29EA86BD}" type="pres">
      <dgm:prSet presAssocID="{8F427BAF-A697-4E84-A183-AFB3BBE747B2}" presName="sibTrans" presStyleCnt="0"/>
      <dgm:spPr/>
    </dgm:pt>
    <dgm:pt modelId="{4162AF7D-83FD-4556-AE4D-6EB0DC8655C0}" type="pres">
      <dgm:prSet presAssocID="{59C90441-74C2-41DE-9780-71902C96D70A}" presName="node" presStyleLbl="node1" presStyleIdx="3" presStyleCnt="5" custScaleX="1282873" custScaleY="667829" custLinFactX="-795755" custLinFactY="603705" custLinFactNeighborX="-800000" custLinFactNeighborY="700000">
        <dgm:presLayoutVars>
          <dgm:bulletEnabled val="1"/>
        </dgm:presLayoutVars>
      </dgm:prSet>
      <dgm:spPr/>
    </dgm:pt>
    <dgm:pt modelId="{CD47012A-ADD3-4D85-B21C-9D2B93654AEE}" type="pres">
      <dgm:prSet presAssocID="{91DE56AB-A41F-4339-8A36-4A9E9A70FFA7}" presName="sibTrans" presStyleCnt="0"/>
      <dgm:spPr/>
    </dgm:pt>
    <dgm:pt modelId="{64BCE628-3B7A-4E86-BE9D-8ACB2ACB23DF}" type="pres">
      <dgm:prSet presAssocID="{EC79EC74-1848-4182-B4CB-6B12121EEA69}" presName="node" presStyleLbl="node1" presStyleIdx="4" presStyleCnt="5" custScaleX="950653" custScaleY="769687" custLinFactX="338303" custLinFactNeighborX="400000" custLinFactNeighborY="1085">
        <dgm:presLayoutVars>
          <dgm:bulletEnabled val="1"/>
        </dgm:presLayoutVars>
      </dgm:prSet>
      <dgm:spPr/>
    </dgm:pt>
  </dgm:ptLst>
  <dgm:cxnLst>
    <dgm:cxn modelId="{45223E08-04E5-4F20-BBFF-3C28F19DA167}" type="presOf" srcId="{BCEF6108-CAAD-4B7C-8622-682633933B27}" destId="{33D34360-0236-4D92-921D-D9EA05E4713A}" srcOrd="0" destOrd="0" presId="urn:microsoft.com/office/officeart/2005/8/layout/default"/>
    <dgm:cxn modelId="{021AC320-279F-418C-8918-172718A6C2E0}" srcId="{65767F70-6DD6-4690-BC86-66CE8E0CABF0}" destId="{AA65D5DD-5DFA-4692-BBE6-777F08C11EE3}" srcOrd="2" destOrd="0" parTransId="{E64D8501-55BB-4090-B103-897F65A57115}" sibTransId="{8F427BAF-A697-4E84-A183-AFB3BBE747B2}"/>
    <dgm:cxn modelId="{B1397D43-D9DB-48F4-8EA9-9BCD39BEF7AD}" type="presOf" srcId="{EC79EC74-1848-4182-B4CB-6B12121EEA69}" destId="{64BCE628-3B7A-4E86-BE9D-8ACB2ACB23DF}" srcOrd="0" destOrd="0" presId="urn:microsoft.com/office/officeart/2005/8/layout/default"/>
    <dgm:cxn modelId="{347C2D44-3165-4CC6-A134-E1283A088DE8}" srcId="{65767F70-6DD6-4690-BC86-66CE8E0CABF0}" destId="{927A481B-9923-42C3-B6E4-E03F46C2ABE2}" srcOrd="0" destOrd="0" parTransId="{C473C5CE-AE1E-4CD2-9CAA-F8CFB0BA6BAE}" sibTransId="{CD2275E1-0765-48DE-AB32-BA729B61621B}"/>
    <dgm:cxn modelId="{02065C4F-4109-4D38-AB28-64C46049231B}" type="presOf" srcId="{927A481B-9923-42C3-B6E4-E03F46C2ABE2}" destId="{903F5207-B942-4AC2-983D-18F62E2E3B5B}" srcOrd="0" destOrd="0" presId="urn:microsoft.com/office/officeart/2005/8/layout/default"/>
    <dgm:cxn modelId="{523A8F6F-92A1-461F-95CC-783DC9985173}" type="presOf" srcId="{AA65D5DD-5DFA-4692-BBE6-777F08C11EE3}" destId="{84304ACC-2AB1-4ADC-ABA8-7956DC326527}" srcOrd="0" destOrd="0" presId="urn:microsoft.com/office/officeart/2005/8/layout/default"/>
    <dgm:cxn modelId="{0344F170-E127-4693-8764-C243B49335F7}" srcId="{65767F70-6DD6-4690-BC86-66CE8E0CABF0}" destId="{59C90441-74C2-41DE-9780-71902C96D70A}" srcOrd="3" destOrd="0" parTransId="{2849AA7A-319A-4F47-A9EC-7A24140D9C48}" sibTransId="{91DE56AB-A41F-4339-8A36-4A9E9A70FFA7}"/>
    <dgm:cxn modelId="{C3AA2B91-276D-4369-8513-D1988C680270}" srcId="{65767F70-6DD6-4690-BC86-66CE8E0CABF0}" destId="{BCEF6108-CAAD-4B7C-8622-682633933B27}" srcOrd="1" destOrd="0" parTransId="{D6751EE1-1917-47D8-B363-FF4D7838DFBF}" sibTransId="{E45FE471-0C9D-4124-B501-95E60D2AB7DD}"/>
    <dgm:cxn modelId="{795F88E6-44B8-42F6-AF3E-25F8DC866CFE}" type="presOf" srcId="{59C90441-74C2-41DE-9780-71902C96D70A}" destId="{4162AF7D-83FD-4556-AE4D-6EB0DC8655C0}" srcOrd="0" destOrd="0" presId="urn:microsoft.com/office/officeart/2005/8/layout/default"/>
    <dgm:cxn modelId="{EA7CD6EC-62F0-4E0C-A6B0-A11F3B8E35EC}" type="presOf" srcId="{65767F70-6DD6-4690-BC86-66CE8E0CABF0}" destId="{30DA0162-584D-4EA0-8905-204D3A5D8021}" srcOrd="0" destOrd="0" presId="urn:microsoft.com/office/officeart/2005/8/layout/default"/>
    <dgm:cxn modelId="{2BED32F7-78F3-4F27-AD3D-E70634072B19}" srcId="{65767F70-6DD6-4690-BC86-66CE8E0CABF0}" destId="{EC79EC74-1848-4182-B4CB-6B12121EEA69}" srcOrd="4" destOrd="0" parTransId="{9291B6F9-99E9-4147-AB30-1E7C42D7592E}" sibTransId="{F7BB361D-7555-4849-9937-C3D90E4BAA7C}"/>
    <dgm:cxn modelId="{50BBE541-233E-43FE-A9D3-D2DB320F1E52}" type="presParOf" srcId="{30DA0162-584D-4EA0-8905-204D3A5D8021}" destId="{903F5207-B942-4AC2-983D-18F62E2E3B5B}" srcOrd="0" destOrd="0" presId="urn:microsoft.com/office/officeart/2005/8/layout/default"/>
    <dgm:cxn modelId="{F18BD817-7951-47D8-98FE-F281C9809E44}" type="presParOf" srcId="{30DA0162-584D-4EA0-8905-204D3A5D8021}" destId="{65EE2941-1938-44EB-ABB6-06C9B6CD0330}" srcOrd="1" destOrd="0" presId="urn:microsoft.com/office/officeart/2005/8/layout/default"/>
    <dgm:cxn modelId="{83620CF2-550E-4D1A-B25D-99B87692DA76}" type="presParOf" srcId="{30DA0162-584D-4EA0-8905-204D3A5D8021}" destId="{33D34360-0236-4D92-921D-D9EA05E4713A}" srcOrd="2" destOrd="0" presId="urn:microsoft.com/office/officeart/2005/8/layout/default"/>
    <dgm:cxn modelId="{EB050B11-DEF6-4E19-AA11-5BEF557A7DEA}" type="presParOf" srcId="{30DA0162-584D-4EA0-8905-204D3A5D8021}" destId="{CFBF0350-A4AC-4694-9787-A56AD09A3225}" srcOrd="3" destOrd="0" presId="urn:microsoft.com/office/officeart/2005/8/layout/default"/>
    <dgm:cxn modelId="{974FFF8B-FBFC-4FD6-A152-07CE470C2D73}" type="presParOf" srcId="{30DA0162-584D-4EA0-8905-204D3A5D8021}" destId="{84304ACC-2AB1-4ADC-ABA8-7956DC326527}" srcOrd="4" destOrd="0" presId="urn:microsoft.com/office/officeart/2005/8/layout/default"/>
    <dgm:cxn modelId="{010244D5-F8C7-47B7-A1A9-21C062181EE8}" type="presParOf" srcId="{30DA0162-584D-4EA0-8905-204D3A5D8021}" destId="{D8EFCC79-2DA4-4E6F-B69A-1D6B29EA86BD}" srcOrd="5" destOrd="0" presId="urn:microsoft.com/office/officeart/2005/8/layout/default"/>
    <dgm:cxn modelId="{F649C5E2-5E8E-4415-A188-F6558087B6A5}" type="presParOf" srcId="{30DA0162-584D-4EA0-8905-204D3A5D8021}" destId="{4162AF7D-83FD-4556-AE4D-6EB0DC8655C0}" srcOrd="6" destOrd="0" presId="urn:microsoft.com/office/officeart/2005/8/layout/default"/>
    <dgm:cxn modelId="{AE2A7511-8DB7-4011-B194-5BEEF03FB1B3}" type="presParOf" srcId="{30DA0162-584D-4EA0-8905-204D3A5D8021}" destId="{CD47012A-ADD3-4D85-B21C-9D2B93654AEE}" srcOrd="7" destOrd="0" presId="urn:microsoft.com/office/officeart/2005/8/layout/default"/>
    <dgm:cxn modelId="{00F57C5F-C714-4E94-A502-8D31E6CEFF4C}" type="presParOf" srcId="{30DA0162-584D-4EA0-8905-204D3A5D8021}" destId="{64BCE628-3B7A-4E86-BE9D-8ACB2ACB23D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A2D96-B9C9-467B-9313-DD79AB1E59B3}">
      <dsp:nvSpPr>
        <dsp:cNvPr id="0" name=""/>
        <dsp:cNvSpPr/>
      </dsp:nvSpPr>
      <dsp:spPr>
        <a:xfrm>
          <a:off x="0" y="62639"/>
          <a:ext cx="7498080" cy="467532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To manage the economic crisis of 1991, Indian Govt. approached the IBRD (World Bank)&amp; IMF &amp; received $7billion as loan. For availing loan, these international agencies expected India to liberalize &amp; open up the economy by removing trade restrictions, restrictions on private sector &amp; reducing trade restrictions. India agreed to the conditions of World Bank &amp; IMF and announced the “New  Economic Policy (NEP)”. As a result of NEP, doors  for Multi National Companies (MNCs) are opened in India.</a:t>
          </a:r>
          <a:endParaRPr lang="en-IN" sz="2700" kern="1200" dirty="0"/>
        </a:p>
      </dsp:txBody>
      <dsp:txXfrm>
        <a:off x="228230" y="290869"/>
        <a:ext cx="7041620" cy="42188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F5207-B942-4AC2-983D-18F62E2E3B5B}">
      <dsp:nvSpPr>
        <dsp:cNvPr id="0" name=""/>
        <dsp:cNvSpPr/>
      </dsp:nvSpPr>
      <dsp:spPr>
        <a:xfrm>
          <a:off x="0" y="0"/>
          <a:ext cx="2402470" cy="38143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sng" kern="1200" dirty="0"/>
            <a:t>1.Industrial sector reforms:</a:t>
          </a:r>
        </a:p>
        <a:p>
          <a:pPr marL="0" lvl="0" indent="0" algn="l" defTabSz="889000">
            <a:lnSpc>
              <a:spcPct val="90000"/>
            </a:lnSpc>
            <a:spcBef>
              <a:spcPct val="0"/>
            </a:spcBef>
            <a:spcAft>
              <a:spcPct val="35000"/>
            </a:spcAft>
            <a:buNone/>
          </a:pPr>
          <a:r>
            <a:rPr lang="en-US" sz="2000" b="0" kern="1200" dirty="0"/>
            <a:t>Reduction in industrial licensing;</a:t>
          </a:r>
        </a:p>
        <a:p>
          <a:pPr marL="0" lvl="0" indent="0" algn="l" defTabSz="889000">
            <a:lnSpc>
              <a:spcPct val="90000"/>
            </a:lnSpc>
            <a:spcBef>
              <a:spcPct val="0"/>
            </a:spcBef>
            <a:spcAft>
              <a:spcPct val="35000"/>
            </a:spcAft>
            <a:buNone/>
          </a:pPr>
          <a:r>
            <a:rPr lang="en-US" sz="2000" b="0" kern="1200" dirty="0"/>
            <a:t>Decrease in the role of public sector;</a:t>
          </a:r>
        </a:p>
        <a:p>
          <a:pPr marL="0" lvl="0" indent="0" algn="l" defTabSz="889000">
            <a:lnSpc>
              <a:spcPct val="90000"/>
            </a:lnSpc>
            <a:spcBef>
              <a:spcPct val="0"/>
            </a:spcBef>
            <a:spcAft>
              <a:spcPct val="35000"/>
            </a:spcAft>
            <a:buNone/>
          </a:pPr>
          <a:r>
            <a:rPr lang="en-US" sz="2000" b="0" kern="1200" dirty="0"/>
            <a:t>De-reservation under small scale industries;</a:t>
          </a:r>
        </a:p>
        <a:p>
          <a:pPr marL="0" lvl="0" indent="0" algn="l" defTabSz="889000">
            <a:lnSpc>
              <a:spcPct val="90000"/>
            </a:lnSpc>
            <a:spcBef>
              <a:spcPct val="0"/>
            </a:spcBef>
            <a:spcAft>
              <a:spcPct val="35000"/>
            </a:spcAft>
            <a:buNone/>
          </a:pPr>
          <a:r>
            <a:rPr lang="en-US" sz="2000" b="0" kern="1200" dirty="0"/>
            <a:t>Monopolies &amp; Restrictive  trade practices .</a:t>
          </a:r>
          <a:endParaRPr lang="en-IN" sz="2000" b="0" kern="1200" dirty="0"/>
        </a:p>
      </dsp:txBody>
      <dsp:txXfrm>
        <a:off x="0" y="0"/>
        <a:ext cx="2402470" cy="3814312"/>
      </dsp:txXfrm>
    </dsp:sp>
    <dsp:sp modelId="{33D34360-0236-4D92-921D-D9EA05E4713A}">
      <dsp:nvSpPr>
        <dsp:cNvPr id="0" name=""/>
        <dsp:cNvSpPr/>
      </dsp:nvSpPr>
      <dsp:spPr>
        <a:xfrm>
          <a:off x="5214975" y="103198"/>
          <a:ext cx="2219462" cy="38143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3.Financial Sector Reforms:</a:t>
          </a:r>
          <a:endParaRPr lang="en-US" sz="2000" b="0" u="none" kern="1200" dirty="0"/>
        </a:p>
        <a:p>
          <a:pPr marL="0" lvl="0" indent="0" algn="l" defTabSz="889000">
            <a:lnSpc>
              <a:spcPct val="90000"/>
            </a:lnSpc>
            <a:spcBef>
              <a:spcPct val="0"/>
            </a:spcBef>
            <a:spcAft>
              <a:spcPct val="35000"/>
            </a:spcAft>
            <a:buNone/>
          </a:pPr>
          <a:r>
            <a:rPr lang="en-US" sz="2000" b="0" u="none" kern="1200" dirty="0"/>
            <a:t>Change in the role of RBI;</a:t>
          </a:r>
        </a:p>
        <a:p>
          <a:pPr marL="0" lvl="0" indent="0" algn="l" defTabSz="889000">
            <a:lnSpc>
              <a:spcPct val="90000"/>
            </a:lnSpc>
            <a:spcBef>
              <a:spcPct val="0"/>
            </a:spcBef>
            <a:spcAft>
              <a:spcPct val="35000"/>
            </a:spcAft>
            <a:buNone/>
          </a:pPr>
          <a:r>
            <a:rPr lang="en-US" sz="2000" b="0" u="none" kern="1200" dirty="0"/>
            <a:t>Origin of Private Banks;</a:t>
          </a:r>
        </a:p>
        <a:p>
          <a:pPr marL="0" lvl="0" indent="0" algn="l" defTabSz="889000">
            <a:lnSpc>
              <a:spcPct val="90000"/>
            </a:lnSpc>
            <a:spcBef>
              <a:spcPct val="0"/>
            </a:spcBef>
            <a:spcAft>
              <a:spcPct val="35000"/>
            </a:spcAft>
            <a:buNone/>
          </a:pPr>
          <a:r>
            <a:rPr lang="en-US" sz="2000" b="0" u="none" kern="1200" dirty="0"/>
            <a:t>Increase in the limit of Foreign investment.</a:t>
          </a:r>
        </a:p>
      </dsp:txBody>
      <dsp:txXfrm>
        <a:off x="5214975" y="103198"/>
        <a:ext cx="2219462" cy="3814312"/>
      </dsp:txXfrm>
    </dsp:sp>
    <dsp:sp modelId="{84304ACC-2AB1-4ADC-ABA8-7956DC326527}">
      <dsp:nvSpPr>
        <dsp:cNvPr id="0" name=""/>
        <dsp:cNvSpPr/>
      </dsp:nvSpPr>
      <dsp:spPr>
        <a:xfrm>
          <a:off x="2500331" y="31760"/>
          <a:ext cx="2645241" cy="38143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2.Trade &amp; Investment Policy Reforms:</a:t>
          </a:r>
        </a:p>
        <a:p>
          <a:pPr marL="0" lvl="0" indent="0" algn="l" defTabSz="889000">
            <a:lnSpc>
              <a:spcPct val="90000"/>
            </a:lnSpc>
            <a:spcBef>
              <a:spcPct val="0"/>
            </a:spcBef>
            <a:spcAft>
              <a:spcPct val="35000"/>
            </a:spcAft>
            <a:buNone/>
          </a:pPr>
          <a:r>
            <a:rPr lang="en-US" sz="2000" b="0" u="none" kern="1200" dirty="0"/>
            <a:t>Removal of quantitative restrictions on Import &amp; Export;</a:t>
          </a:r>
        </a:p>
        <a:p>
          <a:pPr marL="0" lvl="0" indent="0" algn="l" defTabSz="889000">
            <a:lnSpc>
              <a:spcPct val="90000"/>
            </a:lnSpc>
            <a:spcBef>
              <a:spcPct val="0"/>
            </a:spcBef>
            <a:spcAft>
              <a:spcPct val="35000"/>
            </a:spcAft>
            <a:buNone/>
          </a:pPr>
          <a:r>
            <a:rPr lang="en-US" sz="2000" b="0" u="none" kern="1200" dirty="0"/>
            <a:t>Removal of Export Duties;</a:t>
          </a:r>
        </a:p>
        <a:p>
          <a:pPr marL="0" lvl="0" indent="0" algn="l" defTabSz="889000">
            <a:lnSpc>
              <a:spcPct val="90000"/>
            </a:lnSpc>
            <a:spcBef>
              <a:spcPct val="0"/>
            </a:spcBef>
            <a:spcAft>
              <a:spcPct val="35000"/>
            </a:spcAft>
            <a:buNone/>
          </a:pPr>
          <a:r>
            <a:rPr lang="en-US" sz="2000" b="0" u="none" kern="1200" dirty="0"/>
            <a:t>Reduction in Import Duties;</a:t>
          </a:r>
        </a:p>
        <a:p>
          <a:pPr marL="0" lvl="0" indent="0" algn="l" defTabSz="889000">
            <a:lnSpc>
              <a:spcPct val="90000"/>
            </a:lnSpc>
            <a:spcBef>
              <a:spcPct val="0"/>
            </a:spcBef>
            <a:spcAft>
              <a:spcPct val="35000"/>
            </a:spcAft>
            <a:buNone/>
          </a:pPr>
          <a:r>
            <a:rPr lang="en-US" sz="2000" b="0" u="none" kern="1200" dirty="0"/>
            <a:t>Relaxation in Import Licensing System.</a:t>
          </a:r>
        </a:p>
      </dsp:txBody>
      <dsp:txXfrm>
        <a:off x="2500331" y="31760"/>
        <a:ext cx="2645241" cy="3814312"/>
      </dsp:txXfrm>
    </dsp:sp>
    <dsp:sp modelId="{4162AF7D-83FD-4556-AE4D-6EB0DC8655C0}">
      <dsp:nvSpPr>
        <dsp:cNvPr id="0" name=""/>
        <dsp:cNvSpPr/>
      </dsp:nvSpPr>
      <dsp:spPr>
        <a:xfrm>
          <a:off x="0" y="4044493"/>
          <a:ext cx="4077732" cy="12736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4.Foreign Exchange Reforms:</a:t>
          </a:r>
        </a:p>
        <a:p>
          <a:pPr marL="0" lvl="0" indent="0" algn="l" defTabSz="889000">
            <a:lnSpc>
              <a:spcPct val="90000"/>
            </a:lnSpc>
            <a:spcBef>
              <a:spcPct val="0"/>
            </a:spcBef>
            <a:spcAft>
              <a:spcPct val="35000"/>
            </a:spcAft>
            <a:buNone/>
          </a:pPr>
          <a:r>
            <a:rPr lang="en-US" sz="2000" b="0" u="none" kern="1200" dirty="0"/>
            <a:t>Devaluation of rupee;</a:t>
          </a:r>
        </a:p>
        <a:p>
          <a:pPr marL="0" lvl="0" indent="0" algn="l" defTabSz="889000">
            <a:lnSpc>
              <a:spcPct val="90000"/>
            </a:lnSpc>
            <a:spcBef>
              <a:spcPct val="0"/>
            </a:spcBef>
            <a:spcAft>
              <a:spcPct val="35000"/>
            </a:spcAft>
            <a:buNone/>
          </a:pPr>
          <a:r>
            <a:rPr lang="en-US" sz="2000" b="0" u="none" kern="1200" dirty="0"/>
            <a:t>Market determination of Exchange Rate</a:t>
          </a:r>
          <a:endParaRPr lang="en-IN" sz="2000" b="0" u="none" kern="1200" dirty="0"/>
        </a:p>
      </dsp:txBody>
      <dsp:txXfrm>
        <a:off x="0" y="4044493"/>
        <a:ext cx="4077732" cy="1273654"/>
      </dsp:txXfrm>
    </dsp:sp>
    <dsp:sp modelId="{64BCE628-3B7A-4E86-BE9D-8ACB2ACB23DF}">
      <dsp:nvSpPr>
        <dsp:cNvPr id="0" name=""/>
        <dsp:cNvSpPr/>
      </dsp:nvSpPr>
      <dsp:spPr>
        <a:xfrm>
          <a:off x="4693531" y="3850234"/>
          <a:ext cx="3021740" cy="14679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5.Tax Reforms:</a:t>
          </a:r>
          <a:endParaRPr lang="en-US" sz="2000" b="0" u="none" kern="1200" dirty="0"/>
        </a:p>
        <a:p>
          <a:pPr marL="0" lvl="0" indent="0" algn="l" defTabSz="889000">
            <a:lnSpc>
              <a:spcPct val="90000"/>
            </a:lnSpc>
            <a:spcBef>
              <a:spcPct val="0"/>
            </a:spcBef>
            <a:spcAft>
              <a:spcPct val="35000"/>
            </a:spcAft>
            <a:buNone/>
          </a:pPr>
          <a:r>
            <a:rPr lang="en-US" sz="2000" b="0" u="none" kern="1200" dirty="0"/>
            <a:t>Reduction in tax;</a:t>
          </a:r>
        </a:p>
        <a:p>
          <a:pPr marL="0" lvl="0" indent="0" algn="l" defTabSz="889000">
            <a:lnSpc>
              <a:spcPct val="90000"/>
            </a:lnSpc>
            <a:spcBef>
              <a:spcPct val="0"/>
            </a:spcBef>
            <a:spcAft>
              <a:spcPct val="35000"/>
            </a:spcAft>
            <a:buNone/>
          </a:pPr>
          <a:r>
            <a:rPr lang="en-US" sz="2000" b="0" u="none" kern="1200" dirty="0"/>
            <a:t>Reforms in Indirect Taxes;</a:t>
          </a:r>
        </a:p>
        <a:p>
          <a:pPr marL="0" lvl="0" indent="0" algn="l" defTabSz="889000">
            <a:lnSpc>
              <a:spcPct val="90000"/>
            </a:lnSpc>
            <a:spcBef>
              <a:spcPct val="0"/>
            </a:spcBef>
            <a:spcAft>
              <a:spcPct val="35000"/>
            </a:spcAft>
            <a:buNone/>
          </a:pPr>
          <a:r>
            <a:rPr lang="en-US" sz="2000" b="0" u="none" kern="1200" dirty="0"/>
            <a:t>Simplification of process.</a:t>
          </a:r>
          <a:endParaRPr lang="en-IN" sz="2000" b="1" u="sng" kern="1200" dirty="0"/>
        </a:p>
      </dsp:txBody>
      <dsp:txXfrm>
        <a:off x="4693531" y="3850234"/>
        <a:ext cx="3021740" cy="14679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E6677F83-A9A6-44F1-A1C9-659AEE0A89FB}" type="datetimeFigureOut">
              <a:rPr lang="en-US" smtClean="0"/>
              <a:pPr/>
              <a:t>1/20/2025</a:t>
            </a:fld>
            <a:endParaRPr lang="en-IN"/>
          </a:p>
        </p:txBody>
      </p:sp>
      <p:sp>
        <p:nvSpPr>
          <p:cNvPr id="20" name="Footer Placeholder 19"/>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F4FB7BD9-8E65-4E0B-B7D0-37D10C9630A6}"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6677F83-A9A6-44F1-A1C9-659AEE0A89FB}"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6677F83-A9A6-44F1-A1C9-659AEE0A89FB}"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677F83-A9A6-44F1-A1C9-659AEE0A89FB}"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6677F83-A9A6-44F1-A1C9-659AEE0A89FB}" type="datetimeFigureOut">
              <a:rPr lang="en-US" smtClean="0"/>
              <a:pPr/>
              <a:t>1/20/2025</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4FB7BD9-8E65-4E0B-B7D0-37D10C9630A6}" type="slidenum">
              <a:rPr lang="en-IN" smtClean="0"/>
              <a:pPr/>
              <a:t>‹#›</a:t>
            </a:fld>
            <a:endParaRPr lang="en-I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p>
            <a:fld id="{F4FB7BD9-8E65-4E0B-B7D0-37D10C9630A6}" type="slidenum">
              <a:rPr lang="en-IN" smtClean="0"/>
              <a:pPr/>
              <a:t>‹#›</a:t>
            </a:fld>
            <a:endParaRPr lang="en-I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6677F83-A9A6-44F1-A1C9-659AEE0A89FB}"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6677F83-A9A6-44F1-A1C9-659AEE0A89FB}"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6677F83-A9A6-44F1-A1C9-659AEE0A89FB}" type="datetimeFigureOut">
              <a:rPr lang="en-US" smtClean="0"/>
              <a:pPr/>
              <a:t>1/20/2025</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6677F83-A9A6-44F1-A1C9-659AEE0A89FB}" type="datetimeFigureOut">
              <a:rPr lang="en-US" smtClean="0"/>
              <a:pPr/>
              <a:t>1/20/2025</a:t>
            </a:fld>
            <a:endParaRPr lang="en-IN"/>
          </a:p>
        </p:txBody>
      </p:sp>
      <p:sp>
        <p:nvSpPr>
          <p:cNvPr id="5" name="Footer Placeholder 4"/>
          <p:cNvSpPr>
            <a:spLocks noGrp="1"/>
          </p:cNvSpPr>
          <p:nvPr>
            <p:ph type="ftr" sz="quarter" idx="11"/>
          </p:nvPr>
        </p:nvSpPr>
        <p:spPr>
          <a:xfrm>
            <a:off x="457200" y="6556248"/>
            <a:ext cx="3657600" cy="228600"/>
          </a:xfrm>
        </p:spPr>
        <p:txBody>
          <a:bodyPr/>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4FB7BD9-8E65-4E0B-B7D0-37D10C9630A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6677F83-A9A6-44F1-A1C9-659AEE0A89FB}"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E6677F83-A9A6-44F1-A1C9-659AEE0A89FB}"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E6677F83-A9A6-44F1-A1C9-659AEE0A89FB}"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4FB7BD9-8E65-4E0B-B7D0-37D10C9630A6}"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E6677F83-A9A6-44F1-A1C9-659AEE0A89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FB7BD9-8E65-4E0B-B7D0-37D10C9630A6}"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6677F83-A9A6-44F1-A1C9-659AEE0A89FB}" type="datetimeFigureOut">
              <a:rPr lang="en-US" smtClean="0"/>
              <a:pPr/>
              <a:t>1/20/2025</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4FB7BD9-8E65-4E0B-B7D0-37D10C9630A6}"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677F83-A9A6-44F1-A1C9-659AEE0A89FB}" type="datetimeFigureOut">
              <a:rPr lang="en-US" smtClean="0"/>
              <a:pPr/>
              <a:t>1/20/2025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B7BD9-8E65-4E0B-B7D0-37D10C9630A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6677F83-A9A6-44F1-A1C9-659AEE0A89FB}" type="datetimeFigureOut">
              <a:rPr lang="en-US" smtClean="0"/>
              <a:pPr/>
              <a:t>1/20/2025</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4FB7BD9-8E65-4E0B-B7D0-37D10C9630A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en.wikipedia.org/wiki/Multinational_corpor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643998" cy="2071702"/>
          </a:xfrm>
        </p:spPr>
        <p:txBody>
          <a:bodyPr/>
          <a:lstStyle/>
          <a:p>
            <a:r>
              <a:rPr lang="en-US" b="1" u="sng" dirty="0">
                <a:solidFill>
                  <a:schemeClr val="bg1"/>
                </a:solidFill>
                <a:latin typeface="Algerian" pitchFamily="82" charset="0"/>
              </a:rPr>
              <a:t>PRESENTATION  ON  NEW  ECONOMIC  POLICY  &amp; MNCs</a:t>
            </a:r>
            <a:endParaRPr lang="en-IN" b="1" u="sng" dirty="0">
              <a:solidFill>
                <a:schemeClr val="bg1"/>
              </a:solidFill>
              <a:latin typeface="Algerian" pitchFamily="82" charset="0"/>
            </a:endParaRPr>
          </a:p>
        </p:txBody>
      </p:sp>
      <p:sp>
        <p:nvSpPr>
          <p:cNvPr id="3" name="Subtitle 2"/>
          <p:cNvSpPr>
            <a:spLocks noGrp="1"/>
          </p:cNvSpPr>
          <p:nvPr>
            <p:ph type="subTitle" idx="1"/>
          </p:nvPr>
        </p:nvSpPr>
        <p:spPr>
          <a:xfrm>
            <a:off x="2627784" y="4421861"/>
            <a:ext cx="6516216" cy="2500306"/>
          </a:xfrm>
          <a:ln>
            <a:solidFill>
              <a:schemeClr val="bg1"/>
            </a:solidFill>
          </a:ln>
        </p:spPr>
        <p:txBody>
          <a:bodyPr>
            <a:normAutofit/>
          </a:bodyPr>
          <a:lstStyle/>
          <a:p>
            <a:r>
              <a:rPr lang="en-US" dirty="0">
                <a:solidFill>
                  <a:schemeClr val="bg1"/>
                </a:solidFill>
                <a:latin typeface="Bodoni MT" pitchFamily="18" charset="0"/>
              </a:rPr>
              <a:t>Dr. </a:t>
            </a:r>
            <a:r>
              <a:rPr lang="en-US" dirty="0" err="1">
                <a:solidFill>
                  <a:schemeClr val="bg1"/>
                </a:solidFill>
                <a:latin typeface="Bodoni MT" pitchFamily="18" charset="0"/>
              </a:rPr>
              <a:t>Srinibash</a:t>
            </a:r>
            <a:r>
              <a:rPr lang="en-US" dirty="0">
                <a:solidFill>
                  <a:schemeClr val="bg1"/>
                </a:solidFill>
                <a:latin typeface="Bodoni MT" pitchFamily="18" charset="0"/>
              </a:rPr>
              <a:t> Dash</a:t>
            </a:r>
          </a:p>
          <a:p>
            <a:r>
              <a:rPr lang="en-US" dirty="0">
                <a:solidFill>
                  <a:schemeClr val="bg1"/>
                </a:solidFill>
                <a:latin typeface="Bodoni MT" pitchFamily="18" charset="0"/>
              </a:rPr>
              <a:t>Associate Professor &amp; Head</a:t>
            </a:r>
          </a:p>
          <a:p>
            <a:r>
              <a:rPr lang="en-US" dirty="0">
                <a:solidFill>
                  <a:schemeClr val="bg1"/>
                </a:solidFill>
                <a:latin typeface="Bodoni MT" pitchFamily="18" charset="0"/>
              </a:rPr>
              <a:t>School of Management</a:t>
            </a:r>
          </a:p>
          <a:p>
            <a:r>
              <a:rPr lang="en-IN" dirty="0">
                <a:solidFill>
                  <a:schemeClr val="bg1"/>
                </a:solidFill>
                <a:latin typeface="Bodoni MT" pitchFamily="18" charset="0"/>
              </a:rPr>
              <a:t>GMU, SBP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800" b="1" dirty="0"/>
              <a:t>ARGUMENTS IN FAVOUR  &amp; IN AGAINST PRIVATISATION</a:t>
            </a:r>
            <a:endParaRPr lang="en-IN" sz="3800" b="1" dirty="0"/>
          </a:p>
        </p:txBody>
      </p:sp>
      <p:sp>
        <p:nvSpPr>
          <p:cNvPr id="4" name="Content Placeholder 3"/>
          <p:cNvSpPr>
            <a:spLocks noGrp="1"/>
          </p:cNvSpPr>
          <p:nvPr>
            <p:ph sz="half" idx="1"/>
          </p:nvPr>
        </p:nvSpPr>
        <p:spPr/>
        <p:txBody>
          <a:bodyPr>
            <a:normAutofit fontScale="92500" lnSpcReduction="10000"/>
          </a:bodyPr>
          <a:lstStyle/>
          <a:p>
            <a:pPr algn="ctr">
              <a:buNone/>
            </a:pPr>
            <a:r>
              <a:rPr lang="en-US" b="1" u="sng" dirty="0"/>
              <a:t>IN FAVOUR</a:t>
            </a:r>
          </a:p>
          <a:p>
            <a:r>
              <a:rPr lang="en-US" sz="2400" dirty="0"/>
              <a:t>Reduction in budgetary deficit.</a:t>
            </a:r>
          </a:p>
          <a:p>
            <a:r>
              <a:rPr lang="en-US" sz="2400" dirty="0"/>
              <a:t>Competitive environment.</a:t>
            </a:r>
          </a:p>
          <a:p>
            <a:r>
              <a:rPr lang="en-US" sz="2400" dirty="0"/>
              <a:t>Better managerial efficiency.</a:t>
            </a:r>
          </a:p>
          <a:p>
            <a:r>
              <a:rPr lang="en-US" sz="2400" dirty="0"/>
              <a:t>Quick decision makings.</a:t>
            </a:r>
          </a:p>
          <a:p>
            <a:r>
              <a:rPr lang="en-US" sz="2400" dirty="0"/>
              <a:t>Promoters consumer’s sovereignty.</a:t>
            </a:r>
          </a:p>
          <a:p>
            <a:r>
              <a:rPr lang="en-US" sz="2400" dirty="0"/>
              <a:t>Profit oriented decisions.</a:t>
            </a:r>
          </a:p>
          <a:p>
            <a:r>
              <a:rPr lang="en-US" sz="2400" dirty="0"/>
              <a:t>Increase in investment &amp; employment opportunities.</a:t>
            </a:r>
            <a:endParaRPr lang="en-IN" sz="2400" dirty="0"/>
          </a:p>
        </p:txBody>
      </p:sp>
      <p:sp>
        <p:nvSpPr>
          <p:cNvPr id="5" name="Content Placeholder 4"/>
          <p:cNvSpPr>
            <a:spLocks noGrp="1"/>
          </p:cNvSpPr>
          <p:nvPr>
            <p:ph sz="half" idx="2"/>
          </p:nvPr>
        </p:nvSpPr>
        <p:spPr/>
        <p:txBody>
          <a:bodyPr>
            <a:normAutofit fontScale="92500" lnSpcReduction="10000"/>
          </a:bodyPr>
          <a:lstStyle/>
          <a:p>
            <a:pPr algn="ctr">
              <a:buNone/>
            </a:pPr>
            <a:r>
              <a:rPr lang="en-US" b="1" u="sng" dirty="0"/>
              <a:t>IN AGAINST</a:t>
            </a:r>
          </a:p>
          <a:p>
            <a:r>
              <a:rPr lang="en-US" sz="2400" dirty="0"/>
              <a:t>Social welfare neglected.</a:t>
            </a:r>
          </a:p>
          <a:p>
            <a:r>
              <a:rPr lang="en-US" sz="2400" dirty="0"/>
              <a:t>Lop-sided economic development.</a:t>
            </a:r>
          </a:p>
          <a:p>
            <a:r>
              <a:rPr lang="en-US" sz="2400" dirty="0"/>
              <a:t>Concentration of economic power.</a:t>
            </a:r>
          </a:p>
          <a:p>
            <a:r>
              <a:rPr lang="en-US" sz="2400" dirty="0"/>
              <a:t>Rise in level of employment.</a:t>
            </a:r>
          </a:p>
        </p:txBody>
      </p:sp>
      <p:cxnSp>
        <p:nvCxnSpPr>
          <p:cNvPr id="7" name="Straight Connector 6"/>
          <p:cNvCxnSpPr/>
          <p:nvPr/>
        </p:nvCxnSpPr>
        <p:spPr>
          <a:xfrm rot="16200000" flipH="1">
            <a:off x="2678893" y="3893347"/>
            <a:ext cx="4857784"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heavy" dirty="0"/>
              <a:t>GLOBALISATION</a:t>
            </a:r>
            <a:endParaRPr lang="en-IN" u="heavy" dirty="0"/>
          </a:p>
        </p:txBody>
      </p:sp>
      <p:sp>
        <p:nvSpPr>
          <p:cNvPr id="5" name="Content Placeholder 4"/>
          <p:cNvSpPr>
            <a:spLocks noGrp="1"/>
          </p:cNvSpPr>
          <p:nvPr>
            <p:ph idx="1"/>
          </p:nvPr>
        </p:nvSpPr>
        <p:spPr/>
        <p:txBody>
          <a:bodyPr>
            <a:noAutofit/>
          </a:bodyPr>
          <a:lstStyle/>
          <a:p>
            <a:pPr algn="just">
              <a:buNone/>
            </a:pPr>
            <a:r>
              <a:rPr lang="en-US" sz="2600" dirty="0"/>
              <a:t>“Globalisation means integrating world economy with world economy through removal of barriers on international trade &amp; capital movements.”</a:t>
            </a:r>
          </a:p>
          <a:p>
            <a:pPr algn="just">
              <a:buNone/>
            </a:pPr>
            <a:endParaRPr lang="en-US" sz="2600" dirty="0"/>
          </a:p>
          <a:p>
            <a:pPr algn="just">
              <a:buNone/>
            </a:pPr>
            <a:r>
              <a:rPr lang="en-US" sz="2600" dirty="0"/>
              <a:t>Globalisation is an outcome of the set of various policies that aim to transform the world towards greater interdependence &amp; integration. It involves creation of networks &amp; activities transcending economic, social &amp; geographical boundaries.  In short, globalisation  aims to create a borderless world.</a:t>
            </a:r>
            <a:endParaRPr lang="en-IN"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u="sng" dirty="0"/>
              <a:t>POSITIVE &amp; NEGATIVE TRAITS OF GLOBALISATION</a:t>
            </a:r>
            <a:endParaRPr lang="en-IN" sz="3600" b="1" u="sng" dirty="0"/>
          </a:p>
        </p:txBody>
      </p:sp>
      <p:sp>
        <p:nvSpPr>
          <p:cNvPr id="4" name="Content Placeholder 3"/>
          <p:cNvSpPr>
            <a:spLocks noGrp="1"/>
          </p:cNvSpPr>
          <p:nvPr>
            <p:ph sz="half" idx="1"/>
          </p:nvPr>
        </p:nvSpPr>
        <p:spPr/>
        <p:txBody>
          <a:bodyPr>
            <a:normAutofit fontScale="92500" lnSpcReduction="10000"/>
          </a:bodyPr>
          <a:lstStyle/>
          <a:p>
            <a:pPr algn="ctr">
              <a:buNone/>
            </a:pPr>
            <a:r>
              <a:rPr lang="en-US" sz="2600" b="1" u="sng" dirty="0"/>
              <a:t>POSITIVE  TRAITS</a:t>
            </a:r>
          </a:p>
          <a:p>
            <a:r>
              <a:rPr lang="en-US" sz="2400" dirty="0"/>
              <a:t>Greater access to global markets.</a:t>
            </a:r>
          </a:p>
          <a:p>
            <a:r>
              <a:rPr lang="en-US" sz="2400" dirty="0"/>
              <a:t>Advanced technology.</a:t>
            </a:r>
          </a:p>
          <a:p>
            <a:r>
              <a:rPr lang="en-US" sz="2400" dirty="0"/>
              <a:t>Better future prospects for large industries of developing countries to become important players in the international arena.</a:t>
            </a:r>
            <a:endParaRPr lang="en-IN" sz="2400" dirty="0"/>
          </a:p>
        </p:txBody>
      </p:sp>
      <p:sp>
        <p:nvSpPr>
          <p:cNvPr id="5" name="Content Placeholder 4"/>
          <p:cNvSpPr>
            <a:spLocks noGrp="1"/>
          </p:cNvSpPr>
          <p:nvPr>
            <p:ph sz="half" idx="2"/>
          </p:nvPr>
        </p:nvSpPr>
        <p:spPr/>
        <p:txBody>
          <a:bodyPr>
            <a:normAutofit fontScale="92500" lnSpcReduction="10000"/>
          </a:bodyPr>
          <a:lstStyle/>
          <a:p>
            <a:pPr algn="ctr">
              <a:buNone/>
            </a:pPr>
            <a:r>
              <a:rPr lang="en-US" sz="2600" b="1" u="sng" dirty="0"/>
              <a:t>NEGATIVE  TRAITS</a:t>
            </a:r>
          </a:p>
          <a:p>
            <a:r>
              <a:rPr lang="en-US" sz="2400" dirty="0"/>
              <a:t>Benefits accrue more to developed countries as they are able to expand their markets in other countries.</a:t>
            </a:r>
          </a:p>
          <a:p>
            <a:r>
              <a:rPr lang="en-US" sz="2400" dirty="0"/>
              <a:t>globalisation compromises the welfare &amp; identity of people belonging to poor countries.</a:t>
            </a:r>
          </a:p>
          <a:p>
            <a:r>
              <a:rPr lang="en-US" sz="2400" dirty="0"/>
              <a:t>Market-driven globalisation increases the economic disparities among nations &amp; people.</a:t>
            </a:r>
            <a:endParaRPr lang="en-IN" sz="2400" dirty="0"/>
          </a:p>
        </p:txBody>
      </p:sp>
      <p:cxnSp>
        <p:nvCxnSpPr>
          <p:cNvPr id="8" name="Straight Connector 7"/>
          <p:cNvCxnSpPr/>
          <p:nvPr/>
        </p:nvCxnSpPr>
        <p:spPr>
          <a:xfrm rot="5400000">
            <a:off x="2928926" y="3929066"/>
            <a:ext cx="457203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atin typeface="Algerian" pitchFamily="82" charset="0"/>
              </a:rPr>
              <a:t>MULTI-NATIONAL COMPANIES</a:t>
            </a:r>
            <a:endParaRPr lang="en-IN" dirty="0"/>
          </a:p>
        </p:txBody>
      </p:sp>
      <p:sp>
        <p:nvSpPr>
          <p:cNvPr id="3" name="Content Placeholder 2"/>
          <p:cNvSpPr>
            <a:spLocks noGrp="1"/>
          </p:cNvSpPr>
          <p:nvPr>
            <p:ph idx="1"/>
          </p:nvPr>
        </p:nvSpPr>
        <p:spPr/>
        <p:txBody>
          <a:bodyPr>
            <a:noAutofit/>
          </a:bodyPr>
          <a:lstStyle/>
          <a:p>
            <a:pPr algn="just">
              <a:buNone/>
            </a:pPr>
            <a:r>
              <a:rPr lang="en-IN" sz="1800" b="1" dirty="0"/>
              <a:t>Multinational corporations</a:t>
            </a:r>
            <a:r>
              <a:rPr lang="en-IN" sz="1800" dirty="0"/>
              <a:t> (</a:t>
            </a:r>
            <a:r>
              <a:rPr lang="en-IN" sz="1800" b="1" dirty="0"/>
              <a:t>MNC</a:t>
            </a:r>
            <a:r>
              <a:rPr lang="en-IN" sz="1800" dirty="0"/>
              <a:t>) or </a:t>
            </a:r>
            <a:r>
              <a:rPr lang="en-IN" sz="1800" b="1" dirty="0"/>
              <a:t>multinational enterprises</a:t>
            </a:r>
            <a:r>
              <a:rPr lang="en-IN" sz="1800" dirty="0"/>
              <a:t> (</a:t>
            </a:r>
            <a:r>
              <a:rPr lang="en-IN" sz="1800" b="1" dirty="0"/>
              <a:t>MNE</a:t>
            </a:r>
            <a:r>
              <a:rPr lang="en-IN" sz="1800" dirty="0"/>
              <a:t>)</a:t>
            </a:r>
            <a:r>
              <a:rPr lang="en-IN" sz="1800" baseline="30000" dirty="0">
                <a:hlinkClick r:id="rId2"/>
              </a:rPr>
              <a:t>[</a:t>
            </a:r>
            <a:r>
              <a:rPr lang="en-IN" sz="1800" dirty="0"/>
              <a:t> are organizations that are owned or control productions of goods or services in one or more countries other than the home country.</a:t>
            </a:r>
            <a:r>
              <a:rPr lang="en-IN" sz="1800" baseline="30000" dirty="0"/>
              <a:t> </a:t>
            </a:r>
            <a:r>
              <a:rPr lang="en-IN" sz="1800" dirty="0"/>
              <a:t> For example, when a </a:t>
            </a:r>
            <a:r>
              <a:rPr lang="en-IN" sz="1800" b="1" dirty="0"/>
              <a:t>corporation</a:t>
            </a:r>
            <a:r>
              <a:rPr lang="en-IN" sz="1800" dirty="0"/>
              <a:t> is registered in more than one country or has operations in more than one country, it may be attributed as MNC. Usually, an MNC is a large corporation which produces or sells goods or services in various countries. It can also be referred as an </a:t>
            </a:r>
            <a:r>
              <a:rPr lang="en-IN" sz="1800" b="1" dirty="0"/>
              <a:t>international corporation</a:t>
            </a:r>
            <a:r>
              <a:rPr lang="en-IN" sz="1800" dirty="0"/>
              <a:t>, or a "transnationals corporation", or perhaps best of all, as a </a:t>
            </a:r>
            <a:r>
              <a:rPr lang="en-IN" sz="1800" b="1" dirty="0"/>
              <a:t>stateless corporation</a:t>
            </a:r>
            <a:r>
              <a:rPr lang="en-IN" sz="1800" dirty="0"/>
              <a:t>.</a:t>
            </a:r>
          </a:p>
          <a:p>
            <a:pPr algn="just">
              <a:buNone/>
            </a:pPr>
            <a:r>
              <a:rPr lang="en-IN" sz="1800" dirty="0"/>
              <a:t>The problem of moral and legal guiding behaviours of MNC's, given that they are effectively "stateless" actors, is one of the urgent global socioeconomic problems that emerged during the late twentieth century. MNC's plays an important role in </a:t>
            </a:r>
            <a:r>
              <a:rPr lang="en-IN" sz="1800" b="1" dirty="0"/>
              <a:t>globalisation</a:t>
            </a:r>
            <a:r>
              <a:rPr lang="en-IN" sz="1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Merits &amp; demerits</a:t>
            </a:r>
            <a:endParaRPr lang="en-IN" dirty="0"/>
          </a:p>
        </p:txBody>
      </p:sp>
      <p:sp>
        <p:nvSpPr>
          <p:cNvPr id="3" name="Content Placeholder 2"/>
          <p:cNvSpPr>
            <a:spLocks noGrp="1"/>
          </p:cNvSpPr>
          <p:nvPr>
            <p:ph idx="1"/>
          </p:nvPr>
        </p:nvSpPr>
        <p:spPr/>
        <p:txBody>
          <a:bodyPr>
            <a:normAutofit fontScale="40000" lnSpcReduction="20000"/>
          </a:bodyPr>
          <a:lstStyle/>
          <a:p>
            <a:pPr lvl="0">
              <a:buNone/>
            </a:pPr>
            <a:r>
              <a:rPr lang="en-IN" sz="4000" dirty="0"/>
              <a:t>The important arguments in favour of MNC’s are given below:-MNC’s help the host countries in following ways:-</a:t>
            </a:r>
          </a:p>
          <a:p>
            <a:pPr lvl="0"/>
            <a:r>
              <a:rPr lang="en-IN" sz="4000" dirty="0"/>
              <a:t>1) MNC’s help to increases the investment level &amp; thereby the income &amp;employment in host country.</a:t>
            </a:r>
          </a:p>
          <a:p>
            <a:pPr lvl="0"/>
            <a:r>
              <a:rPr lang="en-IN" sz="4000" dirty="0"/>
              <a:t>2) The transnationals corporations have become vehicles for the transfer technology, especially to developing countries.</a:t>
            </a:r>
          </a:p>
          <a:p>
            <a:pPr lvl="0"/>
            <a:r>
              <a:rPr lang="en-IN" sz="4000" dirty="0"/>
              <a:t>3) They also kind a managerial revolution in host countries through professional management and employment of highly sophisticated management techniques.</a:t>
            </a:r>
          </a:p>
          <a:p>
            <a:pPr lvl="0"/>
            <a:r>
              <a:rPr lang="en-IN" sz="4000" dirty="0"/>
              <a:t>4) The </a:t>
            </a:r>
            <a:r>
              <a:rPr lang="en-IN" sz="4000" dirty="0" err="1"/>
              <a:t>MNCs</a:t>
            </a:r>
            <a:r>
              <a:rPr lang="en-IN" sz="4000" dirty="0"/>
              <a:t> enable that host countries to increases their exports &amp; decreases their import requirements.</a:t>
            </a:r>
          </a:p>
          <a:p>
            <a:pPr lvl="0"/>
            <a:r>
              <a:rPr lang="en-IN" sz="4000" dirty="0"/>
              <a:t>5) They work to equalize cost of factors of production around the world.</a:t>
            </a:r>
          </a:p>
          <a:p>
            <a:pPr lvl="0"/>
            <a:r>
              <a:rPr lang="en-IN" sz="4000" dirty="0"/>
              <a:t>6) MNC’s provide and efficient means of integrating national economies.</a:t>
            </a:r>
          </a:p>
          <a:p>
            <a:pPr lvl="0"/>
            <a:r>
              <a:rPr lang="en-IN" sz="4000" dirty="0"/>
              <a:t>7) The enormous resources of multinational enterprises enable them to have very efficient research &amp; development systems. Thus, they make a commendable contribution to inventions &amp; innovations.</a:t>
            </a:r>
          </a:p>
          <a:p>
            <a:pPr lvl="0"/>
            <a:r>
              <a:rPr lang="en-IN" sz="4000" dirty="0"/>
              <a:t>8) MNC’s also stimulate domestic enterprise because to support their own operations, the MNC’s may encourage &amp; assist domestic suppliers.</a:t>
            </a:r>
          </a:p>
          <a:p>
            <a:pPr lvl="0"/>
            <a:r>
              <a:rPr lang="en-IN" sz="4000" dirty="0"/>
              <a:t> 9) MNC’s help to increase competition &amp; break domestic monopolies.</a:t>
            </a:r>
          </a:p>
          <a:p>
            <a:pPr>
              <a:buNone/>
            </a:pPr>
            <a:endParaRPr lang="en-IN" sz="3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Multinationals in India</a:t>
            </a:r>
            <a:endParaRPr lang="en-IN" dirty="0"/>
          </a:p>
        </p:txBody>
      </p:sp>
      <p:sp>
        <p:nvSpPr>
          <p:cNvPr id="3" name="Content Placeholder 2"/>
          <p:cNvSpPr>
            <a:spLocks noGrp="1"/>
          </p:cNvSpPr>
          <p:nvPr>
            <p:ph idx="1"/>
          </p:nvPr>
        </p:nvSpPr>
        <p:spPr/>
        <p:txBody>
          <a:bodyPr>
            <a:normAutofit fontScale="62500" lnSpcReduction="20000"/>
          </a:bodyPr>
          <a:lstStyle/>
          <a:p>
            <a:pPr lvl="0"/>
            <a:r>
              <a:rPr lang="en-IN" dirty="0"/>
              <a:t>Comparatively very little foreign investment has taken place in India due to several reasons, some multinationals, Coca Cola and IBM, even left India in late1970s as the government conditions were unacceptable to them.</a:t>
            </a:r>
          </a:p>
          <a:p>
            <a:pPr lvl="0"/>
            <a:r>
              <a:rPr lang="en-IN" dirty="0"/>
              <a:t>A Common criticism against MNC’s is that they tend to invest in low priority &amp;high profit sectors in developing countries, ignoring national priorities. However high technology and heavy investment sectors of national importance &amp; export sectors. Firms which had been established non-priority areas prior to implementation of this policy have, however been allowed to continue in those sectors.</a:t>
            </a:r>
          </a:p>
          <a:p>
            <a:pPr lvl="0"/>
            <a:r>
              <a:rPr lang="en-IN" dirty="0"/>
              <a:t>It is not a right approach to estimate the net impact of multinationals on foreign exchange reserves by taking net foreign exchange outflow or inflow. If the multinational is operating in an import substitution industry, the net effect in foreign exchange reserves could be favourable even if there is net foreign exchange outflow of company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644650" y="1447800"/>
            <a:ext cx="7499350" cy="4800600"/>
          </a:xfrm>
        </p:spPr>
        <p:txBody>
          <a:bodyPr>
            <a:normAutofit fontScale="62500" lnSpcReduction="20000"/>
          </a:bodyPr>
          <a:lstStyle/>
          <a:p>
            <a:pPr>
              <a:buNone/>
            </a:pPr>
            <a:r>
              <a:rPr lang="en-IN" b="1" dirty="0"/>
              <a:t>Demerits:-</a:t>
            </a:r>
            <a:endParaRPr lang="en-IN" dirty="0"/>
          </a:p>
          <a:p>
            <a:pPr lvl="0"/>
            <a:r>
              <a:rPr lang="en-IN" dirty="0"/>
              <a:t>1) MNC’s may destroy competition &amp; acquire monopoly powers.</a:t>
            </a:r>
          </a:p>
          <a:p>
            <a:pPr lvl="0"/>
            <a:r>
              <a:rPr lang="en-IN" dirty="0"/>
              <a:t>2) The transfer pricing enables MNC’s to avoid taxes by manipulating prices on intra-company transactions.</a:t>
            </a:r>
          </a:p>
          <a:p>
            <a:pPr lvl="0"/>
            <a:r>
              <a:rPr lang="en-IN" dirty="0"/>
              <a:t>3) Through their power and flexibility, MNC’s can evade national economic autonomy &amp; control, and their activities may be inimical to national income interests of particular countries.</a:t>
            </a:r>
          </a:p>
          <a:p>
            <a:pPr lvl="0"/>
            <a:r>
              <a:rPr lang="en-IN" dirty="0"/>
              <a:t>4) </a:t>
            </a:r>
            <a:r>
              <a:rPr lang="en-IN" dirty="0" err="1"/>
              <a:t>MNCs</a:t>
            </a:r>
            <a:r>
              <a:rPr lang="en-IN" dirty="0"/>
              <a:t> retard growth of employment in home country.</a:t>
            </a:r>
          </a:p>
          <a:p>
            <a:pPr lvl="0"/>
            <a:r>
              <a:rPr lang="en-IN" dirty="0"/>
              <a:t>5) </a:t>
            </a:r>
            <a:r>
              <a:rPr lang="en-IN" dirty="0" err="1"/>
              <a:t>MNCs</a:t>
            </a:r>
            <a:r>
              <a:rPr lang="en-IN" dirty="0"/>
              <a:t> technology is designed for world-wide Profit maximization, not the development needs of poor countries. In general, it is asserted, the imported technologies are not adopted to (a) Consumption needs (b) size of domestic markets (c) resource availabilities (d) stage of development of many of developing countries.</a:t>
            </a:r>
          </a:p>
          <a:p>
            <a:r>
              <a:rPr lang="en-IN"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274638"/>
            <a:ext cx="7498080" cy="1296974"/>
          </a:xfrm>
        </p:spPr>
        <p:txBody>
          <a:bodyPr>
            <a:noAutofit/>
          </a:bodyPr>
          <a:lstStyle/>
          <a:p>
            <a:pPr algn="ctr"/>
            <a:r>
              <a:rPr lang="en-US" sz="4000" b="1" u="sng" dirty="0" err="1">
                <a:latin typeface="Algerian" pitchFamily="82" charset="0"/>
              </a:rPr>
              <a:t>COnclusion</a:t>
            </a:r>
            <a:endParaRPr lang="en-IN" sz="4000" b="1" u="sng" dirty="0">
              <a:latin typeface="Algerian" pitchFamily="82" charset="0"/>
            </a:endParaRPr>
          </a:p>
        </p:txBody>
      </p:sp>
      <p:sp>
        <p:nvSpPr>
          <p:cNvPr id="6" name="Content Placeholder 5"/>
          <p:cNvSpPr>
            <a:spLocks noGrp="1"/>
          </p:cNvSpPr>
          <p:nvPr>
            <p:ph idx="1"/>
          </p:nvPr>
        </p:nvSpPr>
        <p:spPr/>
        <p:txBody>
          <a:bodyPr>
            <a:normAutofit/>
          </a:bodyPr>
          <a:lstStyle/>
          <a:p>
            <a:pPr algn="just">
              <a:buNone/>
            </a:pPr>
            <a:r>
              <a:rPr lang="en-US" sz="2800" dirty="0"/>
              <a:t>   India has become a favorable destination of outsourcing for most of the MNCs because of low wage rates &amp; availability of skilled manpower. For e.g.- </a:t>
            </a:r>
            <a:r>
              <a:rPr lang="en-US" sz="2800" dirty="0" err="1"/>
              <a:t>indian</a:t>
            </a:r>
            <a:r>
              <a:rPr lang="en-US" sz="2800" dirty="0"/>
              <a:t> business are already business process outsourcing (BPO) companies are ready gaining prominence &amp; earning precious foreign exchange.</a:t>
            </a:r>
            <a:endParaRPr lang="en-IN"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57356" y="2000240"/>
            <a:ext cx="6643734" cy="1046440"/>
          </a:xfrm>
          <a:prstGeom prst="rect">
            <a:avLst/>
          </a:prstGeom>
        </p:spPr>
        <p:txBody>
          <a:bodyPr wrap="square">
            <a:spAutoFit/>
          </a:bodyPr>
          <a:lstStyle/>
          <a:p>
            <a:r>
              <a:rPr lang="en-US" sz="4400" b="1" dirty="0">
                <a:ln w="19050">
                  <a:solidFill>
                    <a:srgbClr val="E7DEC9">
                      <a:tint val="1000"/>
                    </a:srgbClr>
                  </a:solidFill>
                  <a:prstDash val="solid"/>
                </a:ln>
                <a:solidFill>
                  <a:srgbClr val="C32D2E"/>
                </a:solidFill>
                <a:effectLst>
                  <a:outerShdw blurRad="50000" dist="50800" dir="7500000" algn="tl">
                    <a:srgbClr val="000000">
                      <a:shade val="5000"/>
                      <a:alpha val="35000"/>
                    </a:srgbClr>
                  </a:outerShdw>
                </a:effectLst>
                <a:ea typeface="+mj-ea"/>
                <a:cs typeface="+mj-cs"/>
              </a:rPr>
              <a:t>THANK YOU….</a:t>
            </a:r>
            <a:br>
              <a:rPr lang="en-US" sz="4400" b="1" dirty="0">
                <a:ln w="19050">
                  <a:solidFill>
                    <a:srgbClr val="E7DEC9">
                      <a:tint val="1000"/>
                    </a:srgbClr>
                  </a:solidFill>
                  <a:prstDash val="solid"/>
                </a:ln>
                <a:solidFill>
                  <a:srgbClr val="C32D2E"/>
                </a:solidFill>
                <a:effectLst>
                  <a:outerShdw blurRad="50000" dist="50800" dir="7500000" algn="tl">
                    <a:srgbClr val="000000">
                      <a:shade val="5000"/>
                      <a:alpha val="35000"/>
                    </a:srgbClr>
                  </a:outerShdw>
                </a:effectLst>
                <a:ea typeface="+mj-ea"/>
                <a:cs typeface="+mj-cs"/>
              </a:rPr>
            </a:br>
            <a:endParaRPr lang="en-IN" dirty="0"/>
          </a:p>
        </p:txBody>
      </p:sp>
      <p:sp>
        <p:nvSpPr>
          <p:cNvPr id="7" name="TextBox 6"/>
          <p:cNvSpPr txBox="1"/>
          <p:nvPr/>
        </p:nvSpPr>
        <p:spPr>
          <a:xfrm>
            <a:off x="3000364" y="2214554"/>
            <a:ext cx="184731" cy="369332"/>
          </a:xfrm>
          <a:prstGeom prst="rect">
            <a:avLst/>
          </a:prstGeom>
          <a:noFill/>
        </p:spPr>
        <p:txBody>
          <a:bodyPr wrap="none" rtlCol="0">
            <a:spAutoFit/>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571480"/>
            <a:ext cx="6172200" cy="965668"/>
          </a:xfrm>
        </p:spPr>
        <p:txBody>
          <a:bodyPr/>
          <a:lstStyle/>
          <a:p>
            <a:r>
              <a:rPr lang="en-US" b="1" u="sng" dirty="0">
                <a:latin typeface="Forte" pitchFamily="66" charset="0"/>
              </a:rPr>
              <a:t>CONTENTS</a:t>
            </a:r>
            <a:endParaRPr lang="en-IN" b="1" u="sng" dirty="0">
              <a:latin typeface="Forte" pitchFamily="66" charset="0"/>
            </a:endParaRPr>
          </a:p>
        </p:txBody>
      </p:sp>
      <p:sp>
        <p:nvSpPr>
          <p:cNvPr id="3" name="Subtitle 2"/>
          <p:cNvSpPr>
            <a:spLocks noGrp="1"/>
          </p:cNvSpPr>
          <p:nvPr>
            <p:ph type="subTitle" idx="1"/>
          </p:nvPr>
        </p:nvSpPr>
        <p:spPr>
          <a:xfrm>
            <a:off x="1432560" y="1850064"/>
            <a:ext cx="7406640" cy="4793646"/>
          </a:xfrm>
        </p:spPr>
        <p:txBody>
          <a:bodyPr>
            <a:normAutofit/>
          </a:bodyPr>
          <a:lstStyle/>
          <a:p>
            <a:pPr>
              <a:buFont typeface="Wingdings" pitchFamily="2" charset="2"/>
              <a:buChar char="Ø"/>
            </a:pPr>
            <a:r>
              <a:rPr lang="en-US" dirty="0"/>
              <a:t>Introduction </a:t>
            </a:r>
          </a:p>
          <a:p>
            <a:pPr>
              <a:buFont typeface="Wingdings" pitchFamily="2" charset="2"/>
              <a:buChar char="Ø"/>
            </a:pPr>
            <a:r>
              <a:rPr lang="en-US" dirty="0"/>
              <a:t>NEP</a:t>
            </a:r>
          </a:p>
          <a:p>
            <a:pPr>
              <a:buFont typeface="Wingdings" pitchFamily="2" charset="2"/>
              <a:buChar char="Ø"/>
            </a:pPr>
            <a:r>
              <a:rPr lang="en-US" dirty="0"/>
              <a:t>Objectives &amp; needs of  NEP</a:t>
            </a:r>
          </a:p>
          <a:p>
            <a:pPr>
              <a:buFont typeface="Wingdings" pitchFamily="2" charset="2"/>
              <a:buChar char="Ø"/>
            </a:pPr>
            <a:r>
              <a:rPr lang="en-US" dirty="0"/>
              <a:t>Features of NEP</a:t>
            </a:r>
          </a:p>
          <a:p>
            <a:pPr>
              <a:buFont typeface="Wingdings" pitchFamily="2" charset="2"/>
              <a:buChar char="Ø"/>
            </a:pPr>
            <a:r>
              <a:rPr lang="en-US" dirty="0"/>
              <a:t>Liberalisation</a:t>
            </a:r>
          </a:p>
          <a:p>
            <a:pPr>
              <a:buFont typeface="Wingdings" pitchFamily="2" charset="2"/>
              <a:buChar char="Ø"/>
            </a:pPr>
            <a:r>
              <a:rPr lang="en-US" dirty="0"/>
              <a:t>Privatisation </a:t>
            </a:r>
          </a:p>
          <a:p>
            <a:pPr>
              <a:buFont typeface="Wingdings" pitchFamily="2" charset="2"/>
              <a:buChar char="Ø"/>
            </a:pPr>
            <a:r>
              <a:rPr lang="en-US" dirty="0"/>
              <a:t>Globalisation</a:t>
            </a:r>
          </a:p>
          <a:p>
            <a:pPr>
              <a:buFont typeface="Wingdings" pitchFamily="2" charset="2"/>
              <a:buChar char="Ø"/>
            </a:pPr>
            <a:r>
              <a:rPr lang="en-US" dirty="0"/>
              <a:t>MNCs</a:t>
            </a:r>
          </a:p>
          <a:p>
            <a:pPr>
              <a:buFont typeface="Wingdings" pitchFamily="2" charset="2"/>
              <a:buChar char="Ø"/>
            </a:pPr>
            <a:endParaRPr lang="en-IN"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INTRODUCTION</a:t>
            </a:r>
            <a:endParaRPr lang="en-IN" u="sng" dirty="0"/>
          </a:p>
        </p:txBody>
      </p:sp>
      <p:graphicFrame>
        <p:nvGraphicFramePr>
          <p:cNvPr id="4" name="Content Placeholder 3"/>
          <p:cNvGraphicFramePr>
            <a:graphicFrameLocks noGrp="1"/>
          </p:cNvGraphicFramePr>
          <p:nvPr>
            <p:ph idx="1"/>
          </p:nvPr>
        </p:nvGraphicFramePr>
        <p:xfrm>
          <a:off x="142872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u="sng" dirty="0"/>
              <a:t>THE NEW ECONOMIC POLICY (NEP)</a:t>
            </a:r>
            <a:endParaRPr lang="en-IN" u="sng" dirty="0"/>
          </a:p>
        </p:txBody>
      </p:sp>
      <p:sp>
        <p:nvSpPr>
          <p:cNvPr id="6" name="Content Placeholder 5"/>
          <p:cNvSpPr>
            <a:spLocks noGrp="1"/>
          </p:cNvSpPr>
          <p:nvPr>
            <p:ph idx="1"/>
          </p:nvPr>
        </p:nvSpPr>
        <p:spPr>
          <a:xfrm>
            <a:off x="1428728" y="1428736"/>
            <a:ext cx="7498080" cy="4800600"/>
          </a:xfrm>
        </p:spPr>
        <p:txBody>
          <a:bodyPr>
            <a:normAutofit fontScale="77500" lnSpcReduction="20000"/>
          </a:bodyPr>
          <a:lstStyle/>
          <a:p>
            <a:r>
              <a:rPr lang="en-US" sz="2800" dirty="0"/>
              <a:t>NEP was announced in July 1991. it consisted of wide range of economic reforms. The main aim of the policy was to create a more competitive environment in the economy &amp; remove the barriers to entry &amp; growth of firms.</a:t>
            </a:r>
          </a:p>
          <a:p>
            <a:endParaRPr lang="en-US" sz="2800" dirty="0"/>
          </a:p>
          <a:p>
            <a:r>
              <a:rPr lang="en-US" sz="2800" dirty="0"/>
              <a:t>The NEP can be classified into 2 kinds of measures:</a:t>
            </a:r>
          </a:p>
          <a:p>
            <a:endParaRPr lang="en-US" sz="2800" dirty="0"/>
          </a:p>
          <a:p>
            <a:pPr marL="653796" indent="-571500" algn="just">
              <a:buFont typeface="+mj-lt"/>
              <a:buAutoNum type="romanUcPeriod"/>
            </a:pPr>
            <a:r>
              <a:rPr lang="en-US" sz="2800" dirty="0"/>
              <a:t>Stabilization measures: They refer to short term measures which aim at correcting weaknesses of the balance of payments by maintaining sufficient foreign exchange reserves &amp; bringing inflation under control. </a:t>
            </a:r>
          </a:p>
          <a:p>
            <a:pPr marL="653796" indent="-571500" algn="just">
              <a:buFont typeface="+mj-lt"/>
              <a:buAutoNum type="romanUcPeriod"/>
            </a:pPr>
            <a:endParaRPr lang="en-US" sz="2800" dirty="0"/>
          </a:p>
          <a:p>
            <a:pPr marL="653796" indent="-571500" algn="just">
              <a:buFont typeface="+mj-lt"/>
              <a:buAutoNum type="romanUcPeriod"/>
            </a:pPr>
            <a:r>
              <a:rPr lang="en-US" sz="2800" dirty="0"/>
              <a:t>Structural Reforms Measures:  They refers to long term measures aimed at improving the efficiency of the economy &amp; increasing its competitiveness.</a:t>
            </a:r>
          </a:p>
          <a:p>
            <a:pPr marL="596646" indent="-514350">
              <a:buNone/>
            </a:pPr>
            <a:endParaRPr lang="en-US" sz="2800" dirty="0"/>
          </a:p>
          <a:p>
            <a:pPr>
              <a:buFont typeface="Wingdings" pitchFamily="2" charset="2"/>
              <a:buChar char="§"/>
            </a:pP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&amp; Needs of NEP</a:t>
            </a:r>
            <a:endParaRPr lang="en-IN" dirty="0"/>
          </a:p>
        </p:txBody>
      </p:sp>
      <p:sp>
        <p:nvSpPr>
          <p:cNvPr id="3" name="Content Placeholder 2"/>
          <p:cNvSpPr>
            <a:spLocks noGrp="1"/>
          </p:cNvSpPr>
          <p:nvPr>
            <p:ph sz="half" idx="1"/>
          </p:nvPr>
        </p:nvSpPr>
        <p:spPr/>
        <p:txBody>
          <a:bodyPr>
            <a:normAutofit fontScale="92500" lnSpcReduction="10000"/>
          </a:bodyPr>
          <a:lstStyle/>
          <a:p>
            <a:pPr>
              <a:buNone/>
            </a:pPr>
            <a:r>
              <a:rPr lang="en-US" sz="3900" u="sng" dirty="0">
                <a:solidFill>
                  <a:schemeClr val="tx1">
                    <a:lumMod val="85000"/>
                    <a:lumOff val="15000"/>
                  </a:schemeClr>
                </a:solidFill>
                <a:latin typeface="Algerian" pitchFamily="82" charset="0"/>
              </a:rPr>
              <a:t>OBJECTIVES</a:t>
            </a:r>
          </a:p>
          <a:p>
            <a:r>
              <a:rPr lang="en-US" dirty="0"/>
              <a:t>Priorities given to the public sector should be reduced.</a:t>
            </a:r>
          </a:p>
          <a:p>
            <a:r>
              <a:rPr lang="en-US" dirty="0"/>
              <a:t>Open door to foreign investment.</a:t>
            </a:r>
          </a:p>
          <a:p>
            <a:r>
              <a:rPr lang="en-US" dirty="0"/>
              <a:t>Liberalization of the economy.</a:t>
            </a:r>
          </a:p>
          <a:p>
            <a:r>
              <a:rPr lang="en-US" dirty="0"/>
              <a:t>Integration of the Indian economy with the World economy.</a:t>
            </a:r>
            <a:endParaRPr lang="en-IN" dirty="0"/>
          </a:p>
        </p:txBody>
      </p:sp>
      <p:sp>
        <p:nvSpPr>
          <p:cNvPr id="4" name="Content Placeholder 3"/>
          <p:cNvSpPr>
            <a:spLocks noGrp="1"/>
          </p:cNvSpPr>
          <p:nvPr>
            <p:ph sz="half" idx="2"/>
          </p:nvPr>
        </p:nvSpPr>
        <p:spPr/>
        <p:txBody>
          <a:bodyPr>
            <a:normAutofit fontScale="92500" lnSpcReduction="10000"/>
          </a:bodyPr>
          <a:lstStyle/>
          <a:p>
            <a:pPr>
              <a:buNone/>
            </a:pPr>
            <a:r>
              <a:rPr lang="en-US" sz="3900" u="sng" dirty="0">
                <a:latin typeface="Algerian" pitchFamily="82" charset="0"/>
              </a:rPr>
              <a:t>NEEDS</a:t>
            </a:r>
          </a:p>
          <a:p>
            <a:r>
              <a:rPr lang="en-US" dirty="0"/>
              <a:t>Fiscal Deficit.</a:t>
            </a:r>
          </a:p>
          <a:p>
            <a:r>
              <a:rPr lang="en-US" dirty="0"/>
              <a:t>Unfavorable Balance Of Payment.</a:t>
            </a:r>
          </a:p>
          <a:p>
            <a:r>
              <a:rPr lang="en-US" dirty="0"/>
              <a:t>Reduction in foreign exchange reserves.</a:t>
            </a:r>
          </a:p>
          <a:p>
            <a:r>
              <a:rPr lang="en-US" dirty="0"/>
              <a:t>Increase in prices</a:t>
            </a:r>
          </a:p>
          <a:p>
            <a:r>
              <a:rPr lang="en-US" dirty="0"/>
              <a:t>Inefficiency of public sector.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Features of NEP</a:t>
            </a:r>
            <a:endParaRPr lang="en-IN" dirty="0"/>
          </a:p>
        </p:txBody>
      </p:sp>
      <p:sp>
        <p:nvSpPr>
          <p:cNvPr id="3" name="Content Placeholder 2"/>
          <p:cNvSpPr>
            <a:spLocks noGrp="1"/>
          </p:cNvSpPr>
          <p:nvPr>
            <p:ph idx="1"/>
          </p:nvPr>
        </p:nvSpPr>
        <p:spPr/>
        <p:txBody>
          <a:bodyPr>
            <a:normAutofit fontScale="85000" lnSpcReduction="20000"/>
          </a:bodyPr>
          <a:lstStyle/>
          <a:p>
            <a:pPr>
              <a:buNone/>
            </a:pPr>
            <a:r>
              <a:rPr lang="en-US" dirty="0"/>
              <a:t>   The Govt. of India initiated a variety of policies which fall under three heads:</a:t>
            </a:r>
          </a:p>
          <a:p>
            <a:r>
              <a:rPr lang="en-US" dirty="0"/>
              <a:t> Liberalization</a:t>
            </a:r>
          </a:p>
          <a:p>
            <a:r>
              <a:rPr lang="en-US" dirty="0"/>
              <a:t> Privatization </a:t>
            </a:r>
          </a:p>
          <a:p>
            <a:r>
              <a:rPr lang="en-US" dirty="0"/>
              <a:t>Globalization</a:t>
            </a:r>
          </a:p>
          <a:p>
            <a:pPr algn="just">
              <a:buFont typeface="Wingdings" pitchFamily="2" charset="2"/>
              <a:buChar char="q"/>
            </a:pPr>
            <a:r>
              <a:rPr lang="en-US" dirty="0"/>
              <a:t> Out of the above three, the first two are policy strategies &amp; the third one is the outcome of these strategies.</a:t>
            </a:r>
          </a:p>
          <a:p>
            <a:pPr algn="just">
              <a:buFont typeface="Wingdings" pitchFamily="2" charset="2"/>
              <a:buChar char="q"/>
            </a:pPr>
            <a:r>
              <a:rPr lang="en-US" dirty="0"/>
              <a:t> Liberalization, Privatization &amp; Globalization (LPG) are the supporting pillars, on which the structure of new economic policy of our Govt. has been erected &amp; implemented since 1991</a:t>
            </a:r>
          </a:p>
          <a:p>
            <a:pPr>
              <a:buNone/>
            </a:pPr>
            <a:endParaRPr lang="en-US" dirty="0"/>
          </a:p>
          <a:p>
            <a:pPr>
              <a:buNone/>
            </a:pPr>
            <a:endParaRPr lang="en-US" dirty="0"/>
          </a:p>
          <a:p>
            <a:pPr>
              <a:buNone/>
            </a:pPr>
            <a:endParaRPr lang="en-US" dirty="0"/>
          </a:p>
          <a:p>
            <a:pPr>
              <a:buNone/>
            </a:pPr>
            <a:endParaRPr lang="en-IN"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LIBERALIZATION </a:t>
            </a:r>
            <a:endParaRPr lang="en-IN" dirty="0"/>
          </a:p>
        </p:txBody>
      </p:sp>
      <p:sp>
        <p:nvSpPr>
          <p:cNvPr id="3" name="Content Placeholder 2"/>
          <p:cNvSpPr>
            <a:spLocks noGrp="1"/>
          </p:cNvSpPr>
          <p:nvPr>
            <p:ph idx="1"/>
          </p:nvPr>
        </p:nvSpPr>
        <p:spPr/>
        <p:txBody>
          <a:bodyPr>
            <a:normAutofit fontScale="62500" lnSpcReduction="20000"/>
          </a:bodyPr>
          <a:lstStyle/>
          <a:p>
            <a:pPr>
              <a:buNone/>
            </a:pPr>
            <a:r>
              <a:rPr lang="en-US" dirty="0"/>
              <a:t>  Prior to 1991, there were large number of Govt. restrictions in India in the areas of licensing, import &amp; export trade, dealings in foreign exchange etc, in July 1991, a package of economic reforms was announced , which marked the beginning of process of  ‘Liberalization’ in India.</a:t>
            </a:r>
          </a:p>
          <a:p>
            <a:pPr algn="just">
              <a:buNone/>
            </a:pPr>
            <a:r>
              <a:rPr lang="en-US" b="1" i="1" dirty="0"/>
              <a:t> </a:t>
            </a:r>
          </a:p>
          <a:p>
            <a:pPr algn="just">
              <a:buNone/>
            </a:pPr>
            <a:r>
              <a:rPr lang="en-US" b="1" i="1" dirty="0"/>
              <a:t> “Liberalization means removal of entry &amp; growth restrictions on the private sector.”</a:t>
            </a:r>
          </a:p>
          <a:p>
            <a:pPr algn="just">
              <a:buNone/>
            </a:pPr>
            <a:endParaRPr lang="en-US" b="1" i="1" dirty="0"/>
          </a:p>
          <a:p>
            <a:pPr>
              <a:buNone/>
            </a:pPr>
            <a:r>
              <a:rPr lang="en-US" dirty="0"/>
              <a:t> The purpose of liberalization was-</a:t>
            </a:r>
            <a:br>
              <a:rPr lang="en-US" dirty="0"/>
            </a:br>
            <a:br>
              <a:rPr lang="en-US" dirty="0"/>
            </a:br>
            <a:r>
              <a:rPr lang="en-US" dirty="0"/>
              <a:t>  # to unlock the economic potential of the country by encouraging private sector &amp; multinational corporations to invest &amp; expand;</a:t>
            </a:r>
            <a:br>
              <a:rPr lang="en-US" dirty="0"/>
            </a:br>
            <a:r>
              <a:rPr lang="en-US" dirty="0"/>
              <a:t> </a:t>
            </a:r>
            <a:br>
              <a:rPr lang="en-US" dirty="0"/>
            </a:br>
            <a:r>
              <a:rPr lang="en-US" dirty="0"/>
              <a:t> # to introduce much more competition into the economy &amp; creating incentives for increasing efficiency of operations.</a:t>
            </a:r>
            <a:endParaRPr lang="en-IN" b="1" i="1"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Algerian" pitchFamily="82" charset="0"/>
              </a:rPr>
              <a:t>The  economic  reforms  taken  by  the Govt.  under  liberalization:</a:t>
            </a:r>
            <a:endParaRPr lang="en-IN" sz="2800" b="1" dirty="0">
              <a:latin typeface="Algerian" pitchFamily="82" charset="0"/>
            </a:endParaRPr>
          </a:p>
        </p:txBody>
      </p:sp>
      <p:graphicFrame>
        <p:nvGraphicFramePr>
          <p:cNvPr id="3" name="Diagram 2"/>
          <p:cNvGraphicFramePr/>
          <p:nvPr/>
        </p:nvGraphicFramePr>
        <p:xfrm>
          <a:off x="1428728" y="1539852"/>
          <a:ext cx="7715272" cy="5318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PRIVATISATION</a:t>
            </a:r>
            <a:endParaRPr lang="en-IN" dirty="0"/>
          </a:p>
        </p:txBody>
      </p:sp>
      <p:sp>
        <p:nvSpPr>
          <p:cNvPr id="4" name="Content Placeholder 3"/>
          <p:cNvSpPr>
            <a:spLocks noGrp="1"/>
          </p:cNvSpPr>
          <p:nvPr>
            <p:ph idx="1"/>
          </p:nvPr>
        </p:nvSpPr>
        <p:spPr/>
        <p:txBody>
          <a:bodyPr>
            <a:normAutofit fontScale="55000" lnSpcReduction="20000"/>
          </a:bodyPr>
          <a:lstStyle/>
          <a:p>
            <a:pPr>
              <a:buNone/>
            </a:pPr>
            <a:r>
              <a:rPr lang="en-US" b="1" dirty="0"/>
              <a:t>   Privatization means transfer of ownership, management &amp; control of public sector entrepreneurs in the private sector.</a:t>
            </a:r>
          </a:p>
          <a:p>
            <a:pPr>
              <a:buNone/>
            </a:pPr>
            <a:endParaRPr lang="en-US" b="1" dirty="0"/>
          </a:p>
          <a:p>
            <a:pPr>
              <a:buFont typeface="Wingdings" pitchFamily="2" charset="2"/>
              <a:buChar char="q"/>
            </a:pPr>
            <a:r>
              <a:rPr lang="en-US" dirty="0"/>
              <a:t>Privatization implies greater role of private sector in the economic activities of the country. Over the years, Indian Govt. has diluted its stake in several public sector enterprises.</a:t>
            </a:r>
          </a:p>
          <a:p>
            <a:pPr>
              <a:buFont typeface="Wingdings" pitchFamily="2" charset="2"/>
              <a:buChar char="q"/>
            </a:pPr>
            <a:endParaRPr lang="en-US" dirty="0"/>
          </a:p>
          <a:p>
            <a:pPr>
              <a:buFont typeface="Wingdings" pitchFamily="2" charset="2"/>
              <a:buChar char="q"/>
            </a:pPr>
            <a:r>
              <a:rPr lang="en-US" dirty="0"/>
              <a:t>Privatization can be done in two ways:</a:t>
            </a:r>
          </a:p>
          <a:p>
            <a:pPr marL="596646" indent="-514350">
              <a:buFont typeface="+mj-lt"/>
              <a:buAutoNum type="arabicParenR"/>
            </a:pPr>
            <a:r>
              <a:rPr lang="en-US" b="1" dirty="0"/>
              <a:t>Transfer of ownership </a:t>
            </a:r>
            <a:r>
              <a:rPr lang="en-US" dirty="0"/>
              <a:t>&amp; management of public sector companies from the Govt. to the Private Sector.</a:t>
            </a:r>
          </a:p>
          <a:p>
            <a:pPr marL="596646" indent="-514350">
              <a:buFont typeface="+mj-lt"/>
              <a:buAutoNum type="arabicParenR"/>
            </a:pPr>
            <a:r>
              <a:rPr lang="en-US" dirty="0"/>
              <a:t>Privatization of the public sector undertakings (PSUs) by selling off part of the equity of PSUs to the public. This process is known as  </a:t>
            </a:r>
            <a:r>
              <a:rPr lang="en-US" b="1" dirty="0"/>
              <a:t>disinvestment.</a:t>
            </a:r>
          </a:p>
          <a:p>
            <a:pPr marL="596646" indent="-514350">
              <a:buFont typeface="Wingdings" pitchFamily="2" charset="2"/>
              <a:buChar char="q"/>
            </a:pPr>
            <a:endParaRPr lang="en-US" b="1" dirty="0"/>
          </a:p>
          <a:p>
            <a:pPr marL="596646" indent="-514350">
              <a:buFont typeface="Wingdings" pitchFamily="2" charset="2"/>
              <a:buChar char="q"/>
            </a:pPr>
            <a:r>
              <a:rPr lang="en-US" dirty="0"/>
              <a:t>The purpose of privatization was mainly to improve financial discipline &amp; facilitate modernization. It was also believed that private capital &amp; managerial capabilities will </a:t>
            </a:r>
            <a:r>
              <a:rPr lang="en-US" dirty="0" err="1"/>
              <a:t>helpin</a:t>
            </a:r>
            <a:r>
              <a:rPr lang="en-US" dirty="0"/>
              <a:t> improving performance of the PSUs.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TotalTime>
  <Words>1699</Words>
  <Application>Microsoft Office PowerPoint</Application>
  <PresentationFormat>On-screen Show (4:3)</PresentationFormat>
  <Paragraphs>138</Paragraphs>
  <Slides>18</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Algerian</vt:lpstr>
      <vt:lpstr>Arial</vt:lpstr>
      <vt:lpstr>Bodoni MT</vt:lpstr>
      <vt:lpstr>Calibri</vt:lpstr>
      <vt:lpstr>Forte</vt:lpstr>
      <vt:lpstr>Gill Sans MT</vt:lpstr>
      <vt:lpstr>Trebuchet MS</vt:lpstr>
      <vt:lpstr>Verdana</vt:lpstr>
      <vt:lpstr>Wingdings</vt:lpstr>
      <vt:lpstr>Wingdings 2</vt:lpstr>
      <vt:lpstr>Solstice</vt:lpstr>
      <vt:lpstr>Office Theme</vt:lpstr>
      <vt:lpstr>Opulent</vt:lpstr>
      <vt:lpstr>PRESENTATION  ON  NEW  ECONOMIC  POLICY  &amp; MNCs</vt:lpstr>
      <vt:lpstr>CONTENTS</vt:lpstr>
      <vt:lpstr>INTRODUCTION</vt:lpstr>
      <vt:lpstr>THE NEW ECONOMIC POLICY (NEP)</vt:lpstr>
      <vt:lpstr>Objectives &amp; Needs of NEP</vt:lpstr>
      <vt:lpstr>Features of NEP</vt:lpstr>
      <vt:lpstr>LIBERALIZATION </vt:lpstr>
      <vt:lpstr>The  economic  reforms  taken  by  the Govt.  under  liberalization:</vt:lpstr>
      <vt:lpstr>PRIVATISATION</vt:lpstr>
      <vt:lpstr>ARGUMENTS IN FAVOUR  &amp; IN AGAINST PRIVATISATION</vt:lpstr>
      <vt:lpstr>GLOBALISATION</vt:lpstr>
      <vt:lpstr>POSITIVE &amp; NEGATIVE TRAITS OF GLOBALISATION</vt:lpstr>
      <vt:lpstr>MULTI-NATIONAL COMPANIES</vt:lpstr>
      <vt:lpstr>Merits &amp; demerits</vt:lpstr>
      <vt:lpstr>Multinationals in India</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OWNER</cp:lastModifiedBy>
  <cp:revision>60</cp:revision>
  <dcterms:created xsi:type="dcterms:W3CDTF">2014-10-13T18:12:41Z</dcterms:created>
  <dcterms:modified xsi:type="dcterms:W3CDTF">2025-01-20T17:02:27Z</dcterms:modified>
</cp:coreProperties>
</file>